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 marL="0" marR="0" indent="0" algn="l" defTabSz="64291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66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042" autoAdjust="0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189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21457" latinLnBrk="0">
      <a:lnSpc>
        <a:spcPct val="117999"/>
      </a:lnSpc>
      <a:defRPr sz="1547">
        <a:latin typeface="Helvetica" pitchFamily="2" charset="0"/>
        <a:ea typeface="+mj-ea"/>
        <a:cs typeface="+mj-cs"/>
        <a:sym typeface="Helvetica Neue"/>
      </a:defRPr>
    </a:lvl1pPr>
    <a:lvl2pPr indent="160729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2pPr>
    <a:lvl3pPr indent="321457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3pPr>
    <a:lvl4pPr indent="482186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4pPr>
    <a:lvl5pPr indent="642915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5pPr>
    <a:lvl6pPr indent="803643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6pPr>
    <a:lvl7pPr indent="964372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7pPr>
    <a:lvl8pPr indent="1125101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8pPr>
    <a:lvl9pPr indent="1285829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1" cy="1362076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457176">
              <a:defRPr sz="4008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22313" y="2906714"/>
            <a:ext cx="7772401" cy="1500188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199"/>
            <a:ext cx="4038602" cy="452596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2881" indent="-342881" defTabSz="457176">
              <a:spcBef>
                <a:spcPts val="633"/>
              </a:spcBef>
              <a:buSzPct val="100000"/>
              <a:buFont typeface="Arial"/>
              <a:defRPr sz="2812">
                <a:latin typeface="Arial"/>
                <a:ea typeface="Arial"/>
                <a:cs typeface="Arial"/>
                <a:sym typeface="Arial"/>
              </a:defRPr>
            </a:lvl1pPr>
            <a:lvl2pPr marL="793334" indent="-336159" defTabSz="457176">
              <a:spcBef>
                <a:spcPts val="633"/>
              </a:spcBef>
              <a:buSzPct val="100000"/>
              <a:buFont typeface="Arial"/>
              <a:buChar char="–"/>
              <a:defRPr sz="2812">
                <a:latin typeface="Arial"/>
                <a:ea typeface="Arial"/>
                <a:cs typeface="Arial"/>
                <a:sym typeface="Arial"/>
              </a:defRPr>
            </a:lvl2pPr>
            <a:lvl3pPr marL="1240908" indent="-326554" defTabSz="457176">
              <a:spcBef>
                <a:spcPts val="633"/>
              </a:spcBef>
              <a:buSzPct val="100000"/>
              <a:buFont typeface="Arial"/>
              <a:defRPr sz="2812">
                <a:latin typeface="Arial"/>
                <a:ea typeface="Arial"/>
                <a:cs typeface="Arial"/>
                <a:sym typeface="Arial"/>
              </a:defRPr>
            </a:lvl3pPr>
            <a:lvl4pPr marL="1723202" indent="-351674" defTabSz="457176">
              <a:spcBef>
                <a:spcPts val="633"/>
              </a:spcBef>
              <a:buSzPct val="100000"/>
              <a:buFont typeface="Arial"/>
              <a:buChar char="–"/>
              <a:defRPr sz="2812">
                <a:latin typeface="Arial"/>
                <a:ea typeface="Arial"/>
                <a:cs typeface="Arial"/>
                <a:sym typeface="Arial"/>
              </a:defRPr>
            </a:lvl4pPr>
            <a:lvl5pPr marL="2180380" indent="-351674" defTabSz="457176">
              <a:spcBef>
                <a:spcPts val="633"/>
              </a:spcBef>
              <a:buSzPct val="100000"/>
              <a:buFont typeface="Arial"/>
              <a:buChar char="»"/>
              <a:defRPr sz="2812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57201" y="1535112"/>
            <a:ext cx="4040189" cy="639764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3"/>
            <a:ext cx="4041777" cy="639762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1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457176">
              <a:defRPr sz="1969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3575050" y="273049"/>
            <a:ext cx="5111750" cy="585311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2881" indent="-342881" defTabSz="457176">
              <a:spcBef>
                <a:spcPts val="773"/>
              </a:spcBef>
              <a:buSzPct val="100000"/>
              <a:buFont typeface="Arial"/>
              <a:defRPr sz="3234">
                <a:latin typeface="Arial"/>
                <a:ea typeface="Arial"/>
                <a:cs typeface="Arial"/>
                <a:sym typeface="Arial"/>
              </a:defRPr>
            </a:lvl1pPr>
            <a:lvl2pPr marL="785771" indent="-328596" defTabSz="457176">
              <a:spcBef>
                <a:spcPts val="773"/>
              </a:spcBef>
              <a:buSzPct val="100000"/>
              <a:buFont typeface="Arial"/>
              <a:buChar char="–"/>
              <a:defRPr sz="3234">
                <a:latin typeface="Arial"/>
                <a:ea typeface="Arial"/>
                <a:cs typeface="Arial"/>
                <a:sym typeface="Arial"/>
              </a:defRPr>
            </a:lvl2pPr>
            <a:lvl3pPr marL="1223619" indent="-309266" defTabSz="457176">
              <a:spcBef>
                <a:spcPts val="773"/>
              </a:spcBef>
              <a:buSzPct val="100000"/>
              <a:buFont typeface="Arial"/>
              <a:defRPr sz="3234">
                <a:latin typeface="Arial"/>
                <a:ea typeface="Arial"/>
                <a:cs typeface="Arial"/>
                <a:sym typeface="Arial"/>
              </a:defRPr>
            </a:lvl3pPr>
            <a:lvl4pPr marL="1747067" indent="-375538" defTabSz="457176">
              <a:spcBef>
                <a:spcPts val="773"/>
              </a:spcBef>
              <a:buSzPct val="100000"/>
              <a:buFont typeface="Arial"/>
              <a:buChar char="–"/>
              <a:defRPr sz="3234">
                <a:latin typeface="Arial"/>
                <a:ea typeface="Arial"/>
                <a:cs typeface="Arial"/>
                <a:sym typeface="Arial"/>
              </a:defRPr>
            </a:lvl4pPr>
            <a:lvl5pPr marL="2204243" indent="-375538" defTabSz="457176">
              <a:spcBef>
                <a:spcPts val="773"/>
              </a:spcBef>
              <a:buSzPct val="100000"/>
              <a:buFont typeface="Arial"/>
              <a:buChar char="»"/>
              <a:defRPr sz="3234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57200" y="1435101"/>
            <a:ext cx="3008315" cy="4691063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1792288" y="4800599"/>
            <a:ext cx="5486401" cy="56673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457176">
              <a:defRPr sz="1969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8"/>
            <a:ext cx="5486401" cy="80486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1pPr>
            <a:lvl2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2pPr>
            <a:lvl3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3pPr>
            <a:lvl4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4pPr>
            <a:lvl5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457201" y="2265070"/>
            <a:ext cx="4040189" cy="386109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2881" indent="-342881" defTabSz="457176">
              <a:spcBef>
                <a:spcPts val="562"/>
              </a:spcBef>
              <a:buSzPct val="100000"/>
              <a:buFont typeface="Arial"/>
              <a:defRPr sz="2391">
                <a:latin typeface="Arial"/>
                <a:ea typeface="Arial"/>
                <a:cs typeface="Arial"/>
                <a:sym typeface="Arial"/>
              </a:defRPr>
            </a:lvl1pPr>
            <a:lvl2pPr marL="804140" indent="-346964" defTabSz="457176">
              <a:spcBef>
                <a:spcPts val="562"/>
              </a:spcBef>
              <a:buSzPct val="100000"/>
              <a:buFont typeface="Arial"/>
              <a:buChar char="–"/>
              <a:defRPr sz="2391">
                <a:latin typeface="Arial"/>
                <a:ea typeface="Arial"/>
                <a:cs typeface="Arial"/>
                <a:sym typeface="Arial"/>
              </a:defRPr>
            </a:lvl2pPr>
            <a:lvl3pPr marL="1213276" indent="-298923" defTabSz="457176">
              <a:spcBef>
                <a:spcPts val="562"/>
              </a:spcBef>
              <a:buSzPct val="100000"/>
              <a:buFont typeface="Arial"/>
              <a:defRPr sz="2391">
                <a:latin typeface="Arial"/>
                <a:ea typeface="Arial"/>
                <a:cs typeface="Arial"/>
                <a:sym typeface="Arial"/>
              </a:defRPr>
            </a:lvl3pPr>
            <a:lvl4pPr marL="1709442" indent="-337912" defTabSz="457176">
              <a:spcBef>
                <a:spcPts val="562"/>
              </a:spcBef>
              <a:buSzPct val="100000"/>
              <a:buFont typeface="Arial"/>
              <a:buChar char="–"/>
              <a:defRPr sz="2391">
                <a:latin typeface="Arial"/>
                <a:ea typeface="Arial"/>
                <a:cs typeface="Arial"/>
                <a:sym typeface="Arial"/>
              </a:defRPr>
            </a:lvl4pPr>
            <a:lvl5pPr marL="2166618" indent="-337912" defTabSz="457176">
              <a:spcBef>
                <a:spcPts val="562"/>
              </a:spcBef>
              <a:buSzPct val="100000"/>
              <a:buFont typeface="Arial"/>
              <a:buChar char="»"/>
              <a:defRPr sz="239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4723805" y="1830586"/>
            <a:ext cx="3750469" cy="442019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69726" y="1830586"/>
            <a:ext cx="3750469" cy="4420195"/>
          </a:xfrm>
          <a:prstGeom prst="rect">
            <a:avLst/>
          </a:prstGeom>
        </p:spPr>
        <p:txBody>
          <a:bodyPr/>
          <a:lstStyle>
            <a:lvl1pPr marL="241093" indent="-241093">
              <a:spcBef>
                <a:spcPts val="2250"/>
              </a:spcBef>
              <a:defRPr sz="1969"/>
            </a:lvl1pPr>
            <a:lvl2pPr marL="482186" indent="-241093">
              <a:spcBef>
                <a:spcPts val="2250"/>
              </a:spcBef>
              <a:defRPr sz="1969"/>
            </a:lvl2pPr>
            <a:lvl3pPr marL="723279" indent="-241093">
              <a:spcBef>
                <a:spcPts val="2250"/>
              </a:spcBef>
              <a:defRPr sz="1969"/>
            </a:lvl3pPr>
            <a:lvl4pPr marL="964372" indent="-241093">
              <a:spcBef>
                <a:spcPts val="2250"/>
              </a:spcBef>
              <a:defRPr sz="1969"/>
            </a:lvl4pPr>
            <a:lvl5pPr marL="1205465" indent="-241093">
              <a:spcBef>
                <a:spcPts val="2250"/>
              </a:spcBef>
              <a:defRPr sz="1969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669727" y="892969"/>
            <a:ext cx="7804547" cy="5072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4723805" y="3580805"/>
            <a:ext cx="3750469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4728177" y="625078"/>
            <a:ext cx="3750471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669726" y="625078"/>
            <a:ext cx="3750469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2969" y="4473774"/>
            <a:ext cx="7358063" cy="33039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  <a:lvl2pPr marL="520879" indent="-208351" algn="ctr">
              <a:spcBef>
                <a:spcPts val="0"/>
              </a:spcBef>
              <a:defRPr sz="1687"/>
            </a:lvl2pPr>
            <a:lvl3pPr marL="833407" indent="-208351" algn="ctr">
              <a:spcBef>
                <a:spcPts val="0"/>
              </a:spcBef>
              <a:defRPr sz="1687"/>
            </a:lvl3pPr>
            <a:lvl4pPr marL="1145936" indent="-208351" algn="ctr">
              <a:spcBef>
                <a:spcPts val="0"/>
              </a:spcBef>
              <a:defRPr sz="1687"/>
            </a:lvl4pPr>
            <a:lvl5pPr marL="1458464" indent="-208352" algn="ctr">
              <a:spcBef>
                <a:spcPts val="0"/>
              </a:spcBef>
              <a:defRPr sz="1687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892969" y="3000375"/>
            <a:ext cx="7358063" cy="4822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98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2881" indent="-342881" defTabSz="457176">
              <a:spcBef>
                <a:spcPts val="773"/>
              </a:spcBef>
              <a:buSzPct val="100000"/>
              <a:buFont typeface="Arial"/>
              <a:defRPr sz="3234">
                <a:latin typeface="Arial"/>
                <a:ea typeface="Arial"/>
                <a:cs typeface="Arial"/>
                <a:sym typeface="Arial"/>
              </a:defRPr>
            </a:lvl1pPr>
            <a:lvl2pPr marL="785771" indent="-328596" defTabSz="457176">
              <a:spcBef>
                <a:spcPts val="773"/>
              </a:spcBef>
              <a:buSzPct val="100000"/>
              <a:buFont typeface="Arial"/>
              <a:buChar char="–"/>
              <a:defRPr sz="3234">
                <a:latin typeface="Arial"/>
                <a:ea typeface="Arial"/>
                <a:cs typeface="Arial"/>
                <a:sym typeface="Arial"/>
              </a:defRPr>
            </a:lvl2pPr>
            <a:lvl3pPr marL="1223619" indent="-309266" defTabSz="457176">
              <a:spcBef>
                <a:spcPts val="773"/>
              </a:spcBef>
              <a:buSzPct val="100000"/>
              <a:buFont typeface="Arial"/>
              <a:defRPr sz="3234">
                <a:latin typeface="Arial"/>
                <a:ea typeface="Arial"/>
                <a:cs typeface="Arial"/>
                <a:sym typeface="Arial"/>
              </a:defRPr>
            </a:lvl3pPr>
            <a:lvl4pPr marL="1747067" indent="-375538" defTabSz="457176">
              <a:spcBef>
                <a:spcPts val="773"/>
              </a:spcBef>
              <a:buSzPct val="100000"/>
              <a:buFont typeface="Arial"/>
              <a:buChar char="–"/>
              <a:defRPr sz="3234">
                <a:latin typeface="Arial"/>
                <a:ea typeface="Arial"/>
                <a:cs typeface="Arial"/>
                <a:sym typeface="Arial"/>
              </a:defRPr>
            </a:lvl4pPr>
            <a:lvl5pPr marL="2204243" indent="-375538" defTabSz="457176">
              <a:spcBef>
                <a:spcPts val="773"/>
              </a:spcBef>
              <a:buSzPct val="100000"/>
              <a:buFont typeface="Arial"/>
              <a:buChar char="»"/>
              <a:defRPr sz="3234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9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69727" y="312539"/>
            <a:ext cx="7804547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69727" y="1830586"/>
            <a:ext cx="7804547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373571" y="6505277"/>
            <a:ext cx="387928" cy="29738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66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transition spd="med"/>
  <p:txStyles>
    <p:titleStyle>
      <a:lvl1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312528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625056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937584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250112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1562640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1875168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2187696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2500224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2812752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382267" y="196579"/>
            <a:ext cx="8042275" cy="497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2145" tIns="32145" rIns="32145" bIns="32145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2812" dirty="0" err="1">
                <a:latin typeface="Adobe Garamond Pro Bold" panose="02020702060506020403" pitchFamily="18" charset="0"/>
              </a:rPr>
              <a:t>Mesofiller</a:t>
            </a:r>
            <a:r>
              <a:rPr lang="es-ES" sz="2812" dirty="0">
                <a:latin typeface="Adobe Garamond Pro Bold" panose="02020702060506020403" pitchFamily="18" charset="0"/>
              </a:rPr>
              <a:t> con Ácido Hialurónico </a:t>
            </a:r>
            <a:r>
              <a:rPr lang="es-ES" sz="1400" dirty="0">
                <a:latin typeface="Adobe Garamond Pro Bold" panose="02020702060506020403" pitchFamily="18" charset="0"/>
              </a:rPr>
              <a:t>COD: OP12.AA013.03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286730" y="6334661"/>
            <a:ext cx="8547055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0341">
              <a:spcBef>
                <a:spcPts val="211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492" b="1" i="1" dirty="0"/>
              <a:t>ATENCIÓN</a:t>
            </a:r>
            <a:r>
              <a:rPr lang="es-ES" sz="492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5427"/>
              </p:ext>
            </p:extLst>
          </p:nvPr>
        </p:nvGraphicFramePr>
        <p:xfrm>
          <a:off x="353034" y="694244"/>
          <a:ext cx="4122520" cy="4795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588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1020309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1461613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  <a:gridCol w="1409010">
                  <a:extLst>
                    <a:ext uri="{9D8B030D-6E8A-4147-A177-3AD203B41FA5}">
                      <a16:colId xmlns:a16="http://schemas.microsoft.com/office/drawing/2014/main" val="4170393967"/>
                    </a:ext>
                  </a:extLst>
                </a:gridCol>
              </a:tblGrid>
              <a:tr h="122341"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>
                          <a:solidFill>
                            <a:schemeClr val="bg1"/>
                          </a:solidFill>
                        </a:rPr>
                        <a:t>DESCRIPCIÓN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641941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1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(VER MODO APLICACIÓN: (COD: OP12.PE10.00 DUOSOMAL ACID)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 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(60%)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NCPR (40%)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Hidratante/ mejora la matriz intercelular, rellena arrugas / </a:t>
                      </a:r>
                      <a:r>
                        <a:rPr lang="es-ES" sz="800" dirty="0" err="1"/>
                        <a:t>polirevitalizante</a:t>
                      </a:r>
                      <a:r>
                        <a:rPr lang="es-ES" sz="800" dirty="0"/>
                        <a:t> 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74393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2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(60%)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NCPR (40%)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Hidratante/ mejora la matriz intercelular, rellena arrugas / </a:t>
                      </a:r>
                      <a:r>
                        <a:rPr lang="es-ES" sz="800" dirty="0" err="1"/>
                        <a:t>polirevitalizante</a:t>
                      </a:r>
                      <a:r>
                        <a:rPr lang="es-ES" sz="800" dirty="0"/>
                        <a:t> 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831171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3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(50%)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XS 2% (50%)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 / mejora la matriz intercelular, rellena arrugas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74393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4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(60%)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NCPR (40%)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Hidratante/ mejora la matriz intercelular, rellena arrugas / </a:t>
                      </a:r>
                      <a:r>
                        <a:rPr lang="es-ES" sz="800" dirty="0" err="1"/>
                        <a:t>polirevitalizante</a:t>
                      </a:r>
                      <a:r>
                        <a:rPr lang="es-ES" sz="800" dirty="0"/>
                        <a:t> 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730216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5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(50%)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XS 2% (50%)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 / mejora la matriz intercelular, rellena arrugas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graphicFrame>
        <p:nvGraphicFramePr>
          <p:cNvPr id="12" name="Tabla 19">
            <a:extLst>
              <a:ext uri="{FF2B5EF4-FFF2-40B4-BE49-F238E27FC236}">
                <a16:creationId xmlns:a16="http://schemas.microsoft.com/office/drawing/2014/main" id="{C0AFDC58-4E5E-40FA-9F51-2D0CFC253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679414"/>
              </p:ext>
            </p:extLst>
          </p:nvPr>
        </p:nvGraphicFramePr>
        <p:xfrm>
          <a:off x="4680190" y="623225"/>
          <a:ext cx="4050371" cy="5806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8634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974155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377582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355217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900" baseline="0" dirty="0">
                          <a:latin typeface="+mn-lt"/>
                        </a:rPr>
                        <a:t>Rellenar arrugas superficiales y medias con ácido hialurónico de alta densidad sin inyección.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488423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900" baseline="0" dirty="0">
                          <a:latin typeface="+mn-lt"/>
                        </a:rPr>
                        <a:t>Pieles de avanzada edad con patas de gallo, código de barras, surcos </a:t>
                      </a:r>
                      <a:r>
                        <a:rPr lang="es-ES" sz="900" baseline="0" dirty="0" err="1">
                          <a:latin typeface="+mn-lt"/>
                        </a:rPr>
                        <a:t>nasogenianos</a:t>
                      </a:r>
                      <a:r>
                        <a:rPr lang="es-ES" sz="900" baseline="0" dirty="0">
                          <a:latin typeface="+mn-lt"/>
                        </a:rPr>
                        <a:t> , glabela o piel sin densidad</a:t>
                      </a:r>
                    </a:p>
                    <a:p>
                      <a:pPr algn="just"/>
                      <a:endParaRPr lang="es-ES" sz="900" baseline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21248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 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Volumnen</a:t>
                      </a: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de producto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Frente: 1ml NCPR +1ml  HA MW2%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Glabela: 0,5ml NCPR +0,5ml  HA MW2%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Nasogeniano</a:t>
                      </a: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: 1ml NCPR +1ml HA MW2%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Pòmulos</a:t>
                      </a: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: 1ml NCPR +1ml HA MW2%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Cuello: 1ml XS 2% + 1ml HA MW2%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488423">
                <a:tc>
                  <a:txBody>
                    <a:bodyPr/>
                    <a:lstStyle/>
                    <a:p>
                      <a:pPr algn="l"/>
                      <a:endParaRPr lang="es-ES" sz="9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9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9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900" baseline="0" dirty="0">
                          <a:latin typeface="+mn-lt"/>
                        </a:rPr>
                        <a:t>De 4 a 5 dependiendo del estado de la piel. Frecuencia cada 3-4 semanas 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621629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9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621629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9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9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9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754835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9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9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9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021248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9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9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+ Línea Skin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900" baseline="0" dirty="0" err="1">
                          <a:latin typeface="+mn-lt"/>
                        </a:rPr>
                        <a:t>Anti-ageing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eye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contour</a:t>
                      </a:r>
                      <a:r>
                        <a:rPr lang="es-ES" sz="900" baseline="0" dirty="0">
                          <a:latin typeface="+mn-lt"/>
                        </a:rPr>
                        <a:t> + Sun </a:t>
                      </a:r>
                      <a:r>
                        <a:rPr lang="es-ES" sz="900" baseline="0" dirty="0" err="1">
                          <a:latin typeface="+mn-lt"/>
                        </a:rPr>
                        <a:t>Protection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Cream</a:t>
                      </a:r>
                      <a:endParaRPr lang="es-ES" sz="9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Lipo-proteoglycans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Línea Skin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900" baseline="0" dirty="0" err="1">
                          <a:latin typeface="+mn-lt"/>
                        </a:rPr>
                        <a:t>Anti-ageing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eye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contour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(3 noches en semana aplicar solo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Retiseal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  <a:p>
                      <a:pPr marL="0" marR="0" indent="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</a:pPr>
                      <a:endParaRPr lang="es-ES" sz="9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sp>
        <p:nvSpPr>
          <p:cNvPr id="13" name="6 CuadroTexto">
            <a:extLst>
              <a:ext uri="{FF2B5EF4-FFF2-40B4-BE49-F238E27FC236}">
                <a16:creationId xmlns:a16="http://schemas.microsoft.com/office/drawing/2014/main" id="{A4B325AC-77EC-46A9-A00D-37807BDDF5A0}"/>
              </a:ext>
            </a:extLst>
          </p:cNvPr>
          <p:cNvSpPr txBox="1"/>
          <p:nvPr/>
        </p:nvSpPr>
        <p:spPr>
          <a:xfrm>
            <a:off x="353034" y="5589464"/>
            <a:ext cx="4050370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Antiaging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CC4F218-862B-42B2-A7F5-E0A2E1324284}"/>
              </a:ext>
            </a:extLst>
          </p:cNvPr>
          <p:cNvSpPr txBox="1"/>
          <p:nvPr/>
        </p:nvSpPr>
        <p:spPr>
          <a:xfrm>
            <a:off x="413439" y="5892296"/>
            <a:ext cx="365253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000" b="1" dirty="0"/>
              <a:t>Este tratamiento puede provocar eritema, inflamación, sensación de picor o escozor por la acción intensa del </a:t>
            </a:r>
            <a:r>
              <a:rPr lang="es-ES" sz="1000" b="1" dirty="0" err="1"/>
              <a:t>Neopen</a:t>
            </a:r>
            <a:endParaRPr kumimoji="0" lang="es-E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269472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7038</TotalTime>
  <Words>576</Words>
  <Application>Microsoft Office PowerPoint</Application>
  <PresentationFormat>Presentación en pantalla (4:3)</PresentationFormat>
  <Paragraphs>98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gangles</cp:lastModifiedBy>
  <cp:revision>286</cp:revision>
  <dcterms:created xsi:type="dcterms:W3CDTF">2020-02-17T15:17:27Z</dcterms:created>
  <dcterms:modified xsi:type="dcterms:W3CDTF">2022-04-29T09:18:31Z</dcterms:modified>
</cp:coreProperties>
</file>