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754" r:id="rId2"/>
  </p:sldIdLst>
  <p:sldSz cx="9144000" cy="6858000" type="screen4x3"/>
  <p:notesSz cx="6858000" cy="9144000"/>
  <p:defaultTextStyle>
    <a:defPPr>
      <a:defRPr lang="en-US"/>
    </a:defPPr>
    <a:lvl1pPr marL="0" algn="l" defTabSz="45716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62" algn="l" defTabSz="45716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23" algn="l" defTabSz="45716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85" algn="l" defTabSz="45716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46" algn="l" defTabSz="45716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07" algn="l" defTabSz="45716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69" algn="l" defTabSz="45716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31" algn="l" defTabSz="45716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92" algn="l" defTabSz="45716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3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B628"/>
    <a:srgbClr val="AFB507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4" autoAdjust="0"/>
    <p:restoredTop sz="95126" autoAdjust="0"/>
  </p:normalViewPr>
  <p:slideViewPr>
    <p:cSldViewPr snapToGrid="0">
      <p:cViewPr varScale="1">
        <p:scale>
          <a:sx n="85" d="100"/>
          <a:sy n="85" d="100"/>
        </p:scale>
        <p:origin x="1402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44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9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636BD7-ECDC-4C5E-8D3A-7A15DC3F46C5}" type="datetimeFigureOut">
              <a:rPr lang="es-ES" smtClean="0"/>
              <a:pPr/>
              <a:t>12/04/2022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900BAE-5D62-4A22-B025-224FCD834F4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2765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24" algn="l" defTabSz="9142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46" algn="l" defTabSz="9142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70" algn="l" defTabSz="9142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492" algn="l" defTabSz="9142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14" algn="l" defTabSz="9142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38" algn="l" defTabSz="9142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61" algn="l" defTabSz="9142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984" algn="l" defTabSz="9142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4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1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15" indent="0" algn="ctr">
              <a:buNone/>
              <a:defRPr sz="2000"/>
            </a:lvl2pPr>
            <a:lvl3pPr marL="914430" indent="0" algn="ctr">
              <a:buNone/>
              <a:defRPr sz="1800"/>
            </a:lvl3pPr>
            <a:lvl4pPr marL="1371645" indent="0" algn="ctr">
              <a:buNone/>
              <a:defRPr sz="1600"/>
            </a:lvl4pPr>
            <a:lvl5pPr marL="1828861" indent="0" algn="ctr">
              <a:buNone/>
              <a:defRPr sz="1600"/>
            </a:lvl5pPr>
            <a:lvl6pPr marL="2286075" indent="0" algn="ctr">
              <a:buNone/>
              <a:defRPr sz="1600"/>
            </a:lvl6pPr>
            <a:lvl7pPr marL="2743290" indent="0" algn="ctr">
              <a:buNone/>
              <a:defRPr sz="1600"/>
            </a:lvl7pPr>
            <a:lvl8pPr marL="3200505" indent="0" algn="ctr">
              <a:buNone/>
              <a:defRPr sz="1600"/>
            </a:lvl8pPr>
            <a:lvl9pPr marL="365772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C0AD1-2A09-41B8-B158-E7034490F0A1}" type="datetimeFigureOut">
              <a:rPr lang="es-ES" smtClean="0"/>
              <a:pPr/>
              <a:t>12/04/2022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BFA32-BBDF-44DA-9609-4E8B41A8D38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4879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C0AD1-2A09-41B8-B158-E7034490F0A1}" type="datetimeFigureOut">
              <a:rPr lang="es-ES" smtClean="0"/>
              <a:pPr/>
              <a:t>12/04/2022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BFA32-BBDF-44DA-9609-4E8B41A8D38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1607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C0AD1-2A09-41B8-B158-E7034490F0A1}" type="datetimeFigureOut">
              <a:rPr lang="es-ES" smtClean="0"/>
              <a:pPr/>
              <a:t>12/04/2022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BFA32-BBDF-44DA-9609-4E8B41A8D38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3739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C0AD1-2A09-41B8-B158-E7034490F0A1}" type="datetimeFigureOut">
              <a:rPr lang="es-ES" smtClean="0"/>
              <a:pPr/>
              <a:t>12/04/2022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BFA32-BBDF-44DA-9609-4E8B41A8D38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844CF950-6FC4-4E8A-BCB5-45E2C110EB07}"/>
              </a:ext>
            </a:extLst>
          </p:cNvPr>
          <p:cNvSpPr/>
          <p:nvPr userDrawn="1"/>
        </p:nvSpPr>
        <p:spPr>
          <a:xfrm>
            <a:off x="158262" y="149470"/>
            <a:ext cx="8818684" cy="6572007"/>
          </a:xfrm>
          <a:prstGeom prst="rect">
            <a:avLst/>
          </a:prstGeom>
          <a:noFill/>
          <a:ln w="38100">
            <a:solidFill>
              <a:srgbClr val="AFB5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984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9FF917FC-6FE9-4A01-B1D2-305C36C7AF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22932" y="6540658"/>
            <a:ext cx="1525465" cy="281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891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1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3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4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5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7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C0AD1-2A09-41B8-B158-E7034490F0A1}" type="datetimeFigureOut">
              <a:rPr lang="es-ES" smtClean="0"/>
              <a:pPr/>
              <a:t>12/04/2022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BFA32-BBDF-44DA-9609-4E8B41A8D38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3026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C0AD1-2A09-41B8-B158-E7034490F0A1}" type="datetimeFigureOut">
              <a:rPr lang="es-ES" smtClean="0"/>
              <a:pPr/>
              <a:t>12/04/2022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BFA32-BBDF-44DA-9609-4E8B41A8D38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9413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5" indent="0">
              <a:buNone/>
              <a:defRPr sz="2000" b="1"/>
            </a:lvl2pPr>
            <a:lvl3pPr marL="914430" indent="0">
              <a:buNone/>
              <a:defRPr sz="1800" b="1"/>
            </a:lvl3pPr>
            <a:lvl4pPr marL="1371645" indent="0">
              <a:buNone/>
              <a:defRPr sz="1600" b="1"/>
            </a:lvl4pPr>
            <a:lvl5pPr marL="1828861" indent="0">
              <a:buNone/>
              <a:defRPr sz="1600" b="1"/>
            </a:lvl5pPr>
            <a:lvl6pPr marL="2286075" indent="0">
              <a:buNone/>
              <a:defRPr sz="1600" b="1"/>
            </a:lvl6pPr>
            <a:lvl7pPr marL="2743290" indent="0">
              <a:buNone/>
              <a:defRPr sz="1600" b="1"/>
            </a:lvl7pPr>
            <a:lvl8pPr marL="3200505" indent="0">
              <a:buNone/>
              <a:defRPr sz="1600" b="1"/>
            </a:lvl8pPr>
            <a:lvl9pPr marL="365772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5" indent="0">
              <a:buNone/>
              <a:defRPr sz="2000" b="1"/>
            </a:lvl2pPr>
            <a:lvl3pPr marL="914430" indent="0">
              <a:buNone/>
              <a:defRPr sz="1800" b="1"/>
            </a:lvl3pPr>
            <a:lvl4pPr marL="1371645" indent="0">
              <a:buNone/>
              <a:defRPr sz="1600" b="1"/>
            </a:lvl4pPr>
            <a:lvl5pPr marL="1828861" indent="0">
              <a:buNone/>
              <a:defRPr sz="1600" b="1"/>
            </a:lvl5pPr>
            <a:lvl6pPr marL="2286075" indent="0">
              <a:buNone/>
              <a:defRPr sz="1600" b="1"/>
            </a:lvl6pPr>
            <a:lvl7pPr marL="2743290" indent="0">
              <a:buNone/>
              <a:defRPr sz="1600" b="1"/>
            </a:lvl7pPr>
            <a:lvl8pPr marL="3200505" indent="0">
              <a:buNone/>
              <a:defRPr sz="1600" b="1"/>
            </a:lvl8pPr>
            <a:lvl9pPr marL="365772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C0AD1-2A09-41B8-B158-E7034490F0A1}" type="datetimeFigureOut">
              <a:rPr lang="es-ES" smtClean="0"/>
              <a:pPr/>
              <a:t>12/04/2022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BFA32-BBDF-44DA-9609-4E8B41A8D38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2755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C0AD1-2A09-41B8-B158-E7034490F0A1}" type="datetimeFigureOut">
              <a:rPr lang="es-ES" smtClean="0"/>
              <a:pPr/>
              <a:t>12/04/2022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BFA32-BBDF-44DA-9609-4E8B41A8D38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6061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C0AD1-2A09-41B8-B158-E7034490F0A1}" type="datetimeFigureOut">
              <a:rPr lang="es-ES" smtClean="0"/>
              <a:pPr/>
              <a:t>12/04/2022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BFA32-BBDF-44DA-9609-4E8B41A8D38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4767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5" indent="0">
              <a:buNone/>
              <a:defRPr sz="1400"/>
            </a:lvl2pPr>
            <a:lvl3pPr marL="914430" indent="0">
              <a:buNone/>
              <a:defRPr sz="1200"/>
            </a:lvl3pPr>
            <a:lvl4pPr marL="1371645" indent="0">
              <a:buNone/>
              <a:defRPr sz="1000"/>
            </a:lvl4pPr>
            <a:lvl5pPr marL="1828861" indent="0">
              <a:buNone/>
              <a:defRPr sz="1000"/>
            </a:lvl5pPr>
            <a:lvl6pPr marL="2286075" indent="0">
              <a:buNone/>
              <a:defRPr sz="1000"/>
            </a:lvl6pPr>
            <a:lvl7pPr marL="2743290" indent="0">
              <a:buNone/>
              <a:defRPr sz="1000"/>
            </a:lvl7pPr>
            <a:lvl8pPr marL="3200505" indent="0">
              <a:buNone/>
              <a:defRPr sz="1000"/>
            </a:lvl8pPr>
            <a:lvl9pPr marL="365772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C0AD1-2A09-41B8-B158-E7034490F0A1}" type="datetimeFigureOut">
              <a:rPr lang="es-ES" smtClean="0"/>
              <a:pPr/>
              <a:t>12/04/2022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BFA32-BBDF-44DA-9609-4E8B41A8D38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5219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7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15" indent="0">
              <a:buNone/>
              <a:defRPr sz="2800"/>
            </a:lvl2pPr>
            <a:lvl3pPr marL="914430" indent="0">
              <a:buNone/>
              <a:defRPr sz="2400"/>
            </a:lvl3pPr>
            <a:lvl4pPr marL="1371645" indent="0">
              <a:buNone/>
              <a:defRPr sz="2000"/>
            </a:lvl4pPr>
            <a:lvl5pPr marL="1828861" indent="0">
              <a:buNone/>
              <a:defRPr sz="2000"/>
            </a:lvl5pPr>
            <a:lvl6pPr marL="2286075" indent="0">
              <a:buNone/>
              <a:defRPr sz="2000"/>
            </a:lvl6pPr>
            <a:lvl7pPr marL="2743290" indent="0">
              <a:buNone/>
              <a:defRPr sz="2000"/>
            </a:lvl7pPr>
            <a:lvl8pPr marL="3200505" indent="0">
              <a:buNone/>
              <a:defRPr sz="2000"/>
            </a:lvl8pPr>
            <a:lvl9pPr marL="365772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5" indent="0">
              <a:buNone/>
              <a:defRPr sz="1400"/>
            </a:lvl2pPr>
            <a:lvl3pPr marL="914430" indent="0">
              <a:buNone/>
              <a:defRPr sz="1200"/>
            </a:lvl3pPr>
            <a:lvl4pPr marL="1371645" indent="0">
              <a:buNone/>
              <a:defRPr sz="1000"/>
            </a:lvl4pPr>
            <a:lvl5pPr marL="1828861" indent="0">
              <a:buNone/>
              <a:defRPr sz="1000"/>
            </a:lvl5pPr>
            <a:lvl6pPr marL="2286075" indent="0">
              <a:buNone/>
              <a:defRPr sz="1000"/>
            </a:lvl6pPr>
            <a:lvl7pPr marL="2743290" indent="0">
              <a:buNone/>
              <a:defRPr sz="1000"/>
            </a:lvl7pPr>
            <a:lvl8pPr marL="3200505" indent="0">
              <a:buNone/>
              <a:defRPr sz="1000"/>
            </a:lvl8pPr>
            <a:lvl9pPr marL="365772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C0AD1-2A09-41B8-B158-E7034490F0A1}" type="datetimeFigureOut">
              <a:rPr lang="es-ES" smtClean="0"/>
              <a:pPr/>
              <a:t>12/04/2022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BFA32-BBDF-44DA-9609-4E8B41A8D38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2554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C0AD1-2A09-41B8-B158-E7034490F0A1}" type="datetimeFigureOut">
              <a:rPr lang="es-ES" smtClean="0"/>
              <a:pPr/>
              <a:t>12/04/2022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BFA32-BBDF-44DA-9609-4E8B41A8D38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BF768559-69C7-4410-BC09-CA84F70C0B36}"/>
              </a:ext>
            </a:extLst>
          </p:cNvPr>
          <p:cNvSpPr/>
          <p:nvPr userDrawn="1"/>
        </p:nvSpPr>
        <p:spPr>
          <a:xfrm>
            <a:off x="158262" y="149470"/>
            <a:ext cx="8818684" cy="6572007"/>
          </a:xfrm>
          <a:prstGeom prst="rect">
            <a:avLst/>
          </a:prstGeom>
          <a:noFill/>
          <a:ln w="38100">
            <a:solidFill>
              <a:srgbClr val="AFB5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984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13F2D266-D68A-4ED1-BDC9-2698A7FBA74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622932" y="6540658"/>
            <a:ext cx="1525465" cy="281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927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3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8" indent="-228608" algn="l" defTabSz="91443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23" indent="-228608" algn="l" defTabSz="91443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38" indent="-228608" algn="l" defTabSz="91443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53" indent="-228608" algn="l" defTabSz="91443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67" indent="-228608" algn="l" defTabSz="91443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82" indent="-228608" algn="l" defTabSz="91443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97" indent="-228608" algn="l" defTabSz="91443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13" indent="-228608" algn="l" defTabSz="91443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28" indent="-228608" algn="l" defTabSz="91443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5" algn="l" defTabSz="9144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30" algn="l" defTabSz="9144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45" algn="l" defTabSz="9144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61" algn="l" defTabSz="9144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75" algn="l" defTabSz="9144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90" algn="l" defTabSz="9144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05" algn="l" defTabSz="9144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20" algn="l" defTabSz="9144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8189AADA-B79B-44F2-996D-C2046E8FD5E0}"/>
              </a:ext>
            </a:extLst>
          </p:cNvPr>
          <p:cNvSpPr txBox="1"/>
          <p:nvPr/>
        </p:nvSpPr>
        <p:spPr>
          <a:xfrm>
            <a:off x="286730" y="39887"/>
            <a:ext cx="8042275" cy="8920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2145" tIns="32145" rIns="32145" bIns="32145">
            <a:spAutoFit/>
          </a:bodyPr>
          <a:lstStyle/>
          <a:p>
            <a:pPr>
              <a:defRPr sz="6000" b="1">
                <a:latin typeface="Garamond"/>
                <a:ea typeface="Garamond"/>
                <a:cs typeface="Garamond"/>
                <a:sym typeface="Garamond"/>
              </a:defRPr>
            </a:pPr>
            <a:r>
              <a:rPr lang="es-ES" sz="3375" dirty="0">
                <a:latin typeface="Adobe Garamond Pro Bold" panose="02020702060506020403" pitchFamily="18" charset="0"/>
              </a:rPr>
              <a:t>Protocolo rejuvenecimiento de labios </a:t>
            </a:r>
            <a:r>
              <a:rPr lang="es-ES" sz="2000" dirty="0">
                <a:latin typeface="Adobe Garamond Pro Bold" panose="02020702060506020403" pitchFamily="18" charset="0"/>
              </a:rPr>
              <a:t>COD_OP12.AA014.03 </a:t>
            </a:r>
            <a:endParaRPr lang="es-ES" sz="1969" dirty="0">
              <a:latin typeface="Adobe Garamond Pro Bold" panose="02020702060506020403" pitchFamily="18" charset="0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C261C4A2-FBF9-497E-8723-A6F827F4150F}"/>
              </a:ext>
            </a:extLst>
          </p:cNvPr>
          <p:cNvSpPr/>
          <p:nvPr/>
        </p:nvSpPr>
        <p:spPr>
          <a:xfrm>
            <a:off x="286730" y="6334662"/>
            <a:ext cx="8547055" cy="2437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320325">
              <a:spcBef>
                <a:spcPts val="211"/>
              </a:spcBef>
              <a:buClr>
                <a:srgbClr val="AEB11E"/>
              </a:buClr>
              <a:buSzPct val="100000"/>
              <a:defRPr sz="2800"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lang="es-ES" sz="492" b="1" i="1" dirty="0"/>
              <a:t>ATENCIÓN</a:t>
            </a:r>
            <a:r>
              <a:rPr lang="es-ES" sz="492" i="1" dirty="0"/>
              <a:t>: Este protocolo es propiedad de TOSKANI, S.L. y debe ser distribuido y utilizado bajo el consentimiento de TOSKANI. Este protocolo es orientativo y puede ser modificado según el criterio del profesional. Esta información se aporta con el objetivo de guiar al profesional en el uso de productos y aplicación. La responsabilidad final sobre el producto y medio de aplicación recae sobre quien lo aplique. Esta información no exime ni al doctor ni al personal estético que deberán utilizar una buena praxis de acuerdo a sus conocimientos en tratamientos de estética médica.</a:t>
            </a:r>
          </a:p>
        </p:txBody>
      </p:sp>
      <p:graphicFrame>
        <p:nvGraphicFramePr>
          <p:cNvPr id="19" name="Tabla 19">
            <a:extLst>
              <a:ext uri="{FF2B5EF4-FFF2-40B4-BE49-F238E27FC236}">
                <a16:creationId xmlns:a16="http://schemas.microsoft.com/office/drawing/2014/main" id="{1F4F7D4E-532B-47DC-BA9D-1FC353E0DC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142309"/>
              </p:ext>
            </p:extLst>
          </p:nvPr>
        </p:nvGraphicFramePr>
        <p:xfrm>
          <a:off x="4885703" y="1032976"/>
          <a:ext cx="3808209" cy="52499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1994">
                  <a:extLst>
                    <a:ext uri="{9D8B030D-6E8A-4147-A177-3AD203B41FA5}">
                      <a16:colId xmlns:a16="http://schemas.microsoft.com/office/drawing/2014/main" val="1214909988"/>
                    </a:ext>
                  </a:extLst>
                </a:gridCol>
                <a:gridCol w="1275602">
                  <a:extLst>
                    <a:ext uri="{9D8B030D-6E8A-4147-A177-3AD203B41FA5}">
                      <a16:colId xmlns:a16="http://schemas.microsoft.com/office/drawing/2014/main" val="1510252013"/>
                    </a:ext>
                  </a:extLst>
                </a:gridCol>
                <a:gridCol w="1610613">
                  <a:extLst>
                    <a:ext uri="{9D8B030D-6E8A-4147-A177-3AD203B41FA5}">
                      <a16:colId xmlns:a16="http://schemas.microsoft.com/office/drawing/2014/main" val="3086851177"/>
                    </a:ext>
                  </a:extLst>
                </a:gridCol>
              </a:tblGrid>
              <a:tr h="323483">
                <a:tc>
                  <a:txBody>
                    <a:bodyPr/>
                    <a:lstStyle/>
                    <a:p>
                      <a:pPr algn="l"/>
                      <a:r>
                        <a:rPr lang="es-ES" sz="8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Objetivos</a:t>
                      </a:r>
                    </a:p>
                  </a:txBody>
                  <a:tcPr marL="64294" marR="64294" marT="32147" marB="3214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s-ES" sz="800" baseline="0" dirty="0">
                          <a:latin typeface="+mn-lt"/>
                        </a:rPr>
                        <a:t>Suavizar el </a:t>
                      </a:r>
                      <a:r>
                        <a:rPr lang="es-ES" sz="800" baseline="0" dirty="0" err="1">
                          <a:latin typeface="+mn-lt"/>
                        </a:rPr>
                        <a:t>fotoenvejecimiento</a:t>
                      </a:r>
                      <a:r>
                        <a:rPr lang="es-ES" sz="800" baseline="0" dirty="0">
                          <a:latin typeface="+mn-lt"/>
                        </a:rPr>
                        <a:t> y sequedad labial, </a:t>
                      </a:r>
                      <a:r>
                        <a:rPr lang="es-ES" sz="800" baseline="0" dirty="0" err="1">
                          <a:latin typeface="+mn-lt"/>
                        </a:rPr>
                        <a:t>redensificar</a:t>
                      </a:r>
                      <a:r>
                        <a:rPr lang="es-ES" sz="800" baseline="0" dirty="0">
                          <a:latin typeface="+mn-lt"/>
                        </a:rPr>
                        <a:t>, hidratar y </a:t>
                      </a:r>
                      <a:r>
                        <a:rPr lang="es-ES" sz="800" baseline="0" dirty="0" err="1">
                          <a:latin typeface="+mn-lt"/>
                        </a:rPr>
                        <a:t>voluminizar</a:t>
                      </a:r>
                      <a:r>
                        <a:rPr lang="es-ES" sz="800" baseline="0" dirty="0">
                          <a:latin typeface="+mn-lt"/>
                        </a:rPr>
                        <a:t>.</a:t>
                      </a:r>
                    </a:p>
                  </a:txBody>
                  <a:tcPr marL="64294" marR="64294" marT="32147" marB="3214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154663"/>
                  </a:ext>
                </a:extLst>
              </a:tr>
              <a:tr h="344535"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Perfil Cliente</a:t>
                      </a:r>
                    </a:p>
                  </a:txBody>
                  <a:tcPr marL="64294" marR="64294" marT="32147" marB="3214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s-ES" sz="800" baseline="0" dirty="0">
                          <a:latin typeface="+mn-lt"/>
                        </a:rPr>
                        <a:t>Deshidratación, sequedad y arrugas marcadas en el contorno peribucal. Falta de densidad en la mucosa.</a:t>
                      </a:r>
                    </a:p>
                  </a:txBody>
                  <a:tcPr marL="64294" marR="64294" marT="32147" marB="3214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7786429"/>
                  </a:ext>
                </a:extLst>
              </a:tr>
              <a:tr h="841054">
                <a:tc>
                  <a:txBody>
                    <a:bodyPr/>
                    <a:lstStyle/>
                    <a:p>
                      <a:pPr algn="l"/>
                      <a:r>
                        <a:rPr lang="es-ES" sz="8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Técnicas de aplicación</a:t>
                      </a:r>
                    </a:p>
                  </a:txBody>
                  <a:tcPr marL="64294" marR="64294" marT="32147" marB="3214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1" baseline="0" dirty="0" err="1">
                          <a:latin typeface="+mn-lt"/>
                        </a:rPr>
                        <a:t>Neopen</a:t>
                      </a:r>
                      <a:endParaRPr lang="es-ES" sz="800" b="1" baseline="0" dirty="0">
                        <a:latin typeface="+mn-lt"/>
                      </a:endParaRPr>
                    </a:p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Velocidad:1</a:t>
                      </a:r>
                    </a:p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Profundidad: 0,25mm</a:t>
                      </a:r>
                    </a:p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800" b="1" baseline="0" dirty="0">
                        <a:latin typeface="+mn-lt"/>
                      </a:endParaRPr>
                    </a:p>
                  </a:txBody>
                  <a:tcPr marL="64294" marR="64294" marT="32147" marB="3214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TKN MESOJECTGUN</a:t>
                      </a:r>
                    </a:p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800" b="1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  <a:p>
                      <a:pPr marL="171450" indent="-171450" algn="just">
                        <a:buClr>
                          <a:srgbClr val="B0B628"/>
                        </a:buClr>
                        <a:buFont typeface="Tipo de letra del sistema"/>
                        <a:buChar char="+"/>
                      </a:pPr>
                      <a:r>
                        <a:rPr lang="es-ES" sz="8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Electroporación 2</a:t>
                      </a:r>
                    </a:p>
                    <a:p>
                      <a:pPr marL="171450" indent="-171450" algn="just">
                        <a:buClr>
                          <a:srgbClr val="B0B628"/>
                        </a:buClr>
                        <a:buFont typeface="Tipo de letra del sistema"/>
                        <a:buChar char="+"/>
                      </a:pPr>
                      <a:r>
                        <a:rPr lang="es-ES" sz="8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Dosage</a:t>
                      </a:r>
                      <a:r>
                        <a:rPr lang="es-ES" sz="8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2</a:t>
                      </a:r>
                    </a:p>
                    <a:p>
                      <a:pPr marL="171450" indent="-171450" algn="just">
                        <a:buClr>
                          <a:srgbClr val="B0B628"/>
                        </a:buClr>
                        <a:buFont typeface="Tipo de letra del sistema"/>
                        <a:buChar char="+"/>
                      </a:pPr>
                      <a:r>
                        <a:rPr lang="es-ES" sz="8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Contact</a:t>
                      </a:r>
                      <a:r>
                        <a:rPr lang="es-ES" sz="8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</a:t>
                      </a:r>
                      <a:r>
                        <a:rPr lang="es-ES" sz="8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Degree</a:t>
                      </a:r>
                      <a:r>
                        <a:rPr lang="es-ES" sz="8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2</a:t>
                      </a:r>
                    </a:p>
                    <a:p>
                      <a:pPr marL="171450" indent="-171450" algn="just">
                        <a:spcAft>
                          <a:spcPts val="2400"/>
                        </a:spcAft>
                        <a:buClr>
                          <a:srgbClr val="B0B628"/>
                        </a:buClr>
                        <a:buFont typeface="Tipo de letra del sistema"/>
                        <a:buChar char="+"/>
                      </a:pPr>
                      <a:r>
                        <a:rPr lang="es-ES" sz="8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Frequencia</a:t>
                      </a:r>
                      <a:r>
                        <a:rPr lang="es-ES" sz="8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3</a:t>
                      </a:r>
                      <a:endParaRPr lang="es-ES" sz="800" b="1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64294" marR="64294" marT="32147" marB="321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19422563"/>
                  </a:ext>
                </a:extLst>
              </a:tr>
              <a:tr h="582268">
                <a:tc>
                  <a:txBody>
                    <a:bodyPr/>
                    <a:lstStyle/>
                    <a:p>
                      <a:pPr algn="l"/>
                      <a:endParaRPr lang="es-ES" sz="800" b="1" baseline="0" dirty="0">
                        <a:solidFill>
                          <a:srgbClr val="B0B628"/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s-ES" sz="800" b="1" baseline="0" dirty="0" err="1">
                          <a:solidFill>
                            <a:srgbClr val="B0B628"/>
                          </a:solidFill>
                          <a:latin typeface="+mn-lt"/>
                        </a:rPr>
                        <a:t>Nº</a:t>
                      </a:r>
                      <a:r>
                        <a:rPr lang="es-ES" sz="8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 de sesiones</a:t>
                      </a:r>
                    </a:p>
                  </a:txBody>
                  <a:tcPr marL="64294" marR="64294" marT="32147" marB="3214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just"/>
                      <a:endParaRPr lang="es-ES" sz="800" baseline="0" dirty="0">
                        <a:latin typeface="+mn-lt"/>
                      </a:endParaRPr>
                    </a:p>
                    <a:p>
                      <a:pPr algn="just"/>
                      <a:r>
                        <a:rPr lang="es-ES" sz="800" baseline="0" dirty="0">
                          <a:latin typeface="+mn-lt"/>
                        </a:rPr>
                        <a:t>De 6 a 10 dependiendo del estado del labio. Frecuencia quincenal . Repetir una sesión cada mes como mantenimiento.</a:t>
                      </a:r>
                    </a:p>
                  </a:txBody>
                  <a:tcPr marL="64294" marR="64294" marT="32147" marB="3214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152106"/>
                  </a:ext>
                </a:extLst>
              </a:tr>
              <a:tr h="841054">
                <a:tc>
                  <a:txBody>
                    <a:bodyPr/>
                    <a:lstStyle/>
                    <a:p>
                      <a:pPr algn="l"/>
                      <a:r>
                        <a:rPr lang="es-ES" sz="8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Precauciones</a:t>
                      </a:r>
                    </a:p>
                  </a:txBody>
                  <a:tcPr marL="64294" marR="64294" marT="32147" marB="3214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es-ES" sz="800" baseline="0" dirty="0">
                          <a:solidFill>
                            <a:schemeClr val="tx1"/>
                          </a:solidFill>
                          <a:latin typeface="+mn-lt"/>
                        </a:rPr>
                        <a:t>Pacientes con algún desorden sanguíneo, infecciones, dermatosis o alergias y/o sensibilidades a substancias usadas en el tratamiento no deben ser tratados ni tampoco pacientes en terapias anticoagulantes.</a:t>
                      </a:r>
                    </a:p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*</a:t>
                      </a:r>
                      <a:r>
                        <a:rPr lang="es-ES" sz="8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No realizaremos el tratamiento en pacientes con herpes labiales</a:t>
                      </a:r>
                    </a:p>
                    <a:p>
                      <a:pPr algn="just"/>
                      <a:endParaRPr lang="es-ES" sz="8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4294" marR="64294" marT="32147" marB="3214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2984082"/>
                  </a:ext>
                </a:extLst>
              </a:tr>
              <a:tr h="450474">
                <a:tc>
                  <a:txBody>
                    <a:bodyPr/>
                    <a:lstStyle/>
                    <a:p>
                      <a:pPr algn="l"/>
                      <a:r>
                        <a:rPr lang="es-ES" sz="8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Observaciones</a:t>
                      </a:r>
                    </a:p>
                  </a:txBody>
                  <a:tcPr marL="64294" marR="64294" marT="32147" marB="3214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Aplicar </a:t>
                      </a:r>
                      <a:r>
                        <a:rPr lang="es-ES" sz="8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Dexanyl</a:t>
                      </a:r>
                      <a:r>
                        <a:rPr lang="es-ES" sz="8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y Total </a:t>
                      </a:r>
                      <a:r>
                        <a:rPr lang="es-ES" sz="8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Recovery</a:t>
                      </a:r>
                      <a:r>
                        <a:rPr lang="es-ES" sz="8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8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Cream</a:t>
                      </a:r>
                      <a:r>
                        <a:rPr lang="es-ES" sz="8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/Gel en el caso de producirse descamación, eritema o sensibilidad.</a:t>
                      </a:r>
                    </a:p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8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4294" marR="64294" marT="32147" marB="3214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4156307"/>
                  </a:ext>
                </a:extLst>
              </a:tr>
              <a:tr h="323483">
                <a:tc>
                  <a:txBody>
                    <a:bodyPr/>
                    <a:lstStyle/>
                    <a:p>
                      <a:pPr algn="l"/>
                      <a:endParaRPr lang="es-ES" sz="800" b="1" baseline="0" dirty="0">
                        <a:solidFill>
                          <a:srgbClr val="B0B628"/>
                        </a:solidFill>
                        <a:latin typeface="+mn-lt"/>
                      </a:endParaRPr>
                    </a:p>
                  </a:txBody>
                  <a:tcPr marL="64294" marR="64294" marT="32147" marB="3214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171450" marR="0" lvl="0" indent="-171450" algn="just" defTabSz="4107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Tipo de letra del sistema"/>
                        <a:buChar char="+"/>
                        <a:tabLst/>
                        <a:defRPr/>
                      </a:pPr>
                      <a:endParaRPr lang="es-ES" sz="8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64294" marR="64294" marT="32147" marB="3214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4514322"/>
                  </a:ext>
                </a:extLst>
              </a:tr>
              <a:tr h="964406">
                <a:tc>
                  <a:txBody>
                    <a:bodyPr/>
                    <a:lstStyle/>
                    <a:p>
                      <a:pPr algn="just"/>
                      <a:endParaRPr lang="es-ES" sz="800" b="1" baseline="0" dirty="0">
                        <a:solidFill>
                          <a:srgbClr val="B0B628"/>
                        </a:solidFill>
                        <a:latin typeface="+mn-lt"/>
                      </a:endParaRPr>
                    </a:p>
                  </a:txBody>
                  <a:tcPr marL="64294" marR="64294" marT="32147" marB="3214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4107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Tipo de letra del sistema"/>
                        <a:buNone/>
                        <a:tabLst/>
                        <a:defRPr/>
                      </a:pPr>
                      <a:endParaRPr lang="es-ES" sz="8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  <a:p>
                      <a:pPr marL="0" marR="0" lvl="0" indent="0" algn="just" defTabSz="4107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Tipo de letra del sistema"/>
                        <a:buNone/>
                        <a:tabLst/>
                        <a:defRPr/>
                      </a:pPr>
                      <a:endParaRPr lang="es-ES" sz="8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  <a:p>
                      <a:pPr marL="0" marR="0" lvl="0" indent="0" algn="just" defTabSz="4107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Tipo de letra del sistema"/>
                        <a:buNone/>
                        <a:tabLst/>
                        <a:defRPr/>
                      </a:pPr>
                      <a:endParaRPr lang="es-ES" sz="8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  <a:p>
                      <a:pPr marL="0" marR="0" lvl="0" indent="0" algn="just" defTabSz="4107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Tipo de letra del sistema"/>
                        <a:buNone/>
                        <a:tabLst/>
                        <a:defRPr/>
                      </a:pPr>
                      <a:endParaRPr lang="es-ES" sz="8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  <a:p>
                      <a:pPr marL="0" marR="0" lvl="0" indent="0" algn="just" defTabSz="4107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Tipo de letra del sistema"/>
                        <a:buNone/>
                        <a:tabLst/>
                        <a:defRPr/>
                      </a:pPr>
                      <a:endParaRPr lang="es-ES" sz="8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  <a:p>
                      <a:pPr marL="0" marR="0" lvl="0" indent="0" algn="just" defTabSz="4107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Tipo de letra del sistema"/>
                        <a:buNone/>
                        <a:tabLst/>
                        <a:defRPr/>
                      </a:pPr>
                      <a:endParaRPr lang="es-ES" sz="8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  <a:p>
                      <a:pPr marL="0" marR="0" lvl="0" indent="0" algn="just" defTabSz="4107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Tipo de letra del sistema"/>
                        <a:buNone/>
                        <a:tabLst/>
                        <a:defRPr/>
                      </a:pPr>
                      <a:endParaRPr lang="es-ES" sz="8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64294" marR="64294" marT="32147" marB="3214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2833861"/>
                  </a:ext>
                </a:extLst>
              </a:tr>
              <a:tr h="579181">
                <a:tc>
                  <a:txBody>
                    <a:bodyPr/>
                    <a:lstStyle/>
                    <a:p>
                      <a:pPr marL="0" marR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800" b="1" baseline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marL="0" marR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HOME CARE</a:t>
                      </a:r>
                    </a:p>
                    <a:p>
                      <a:pPr algn="just"/>
                      <a:r>
                        <a:rPr lang="es-ES" sz="8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Tratamiento </a:t>
                      </a:r>
                    </a:p>
                  </a:txBody>
                  <a:tcPr marL="64294" marR="64294" marT="32147" marB="3214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B62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1450" indent="-171450" algn="just">
                        <a:buClr>
                          <a:srgbClr val="B0B628"/>
                        </a:buClr>
                        <a:buFont typeface="Tipo de letra del sistema"/>
                        <a:buChar char="+"/>
                      </a:pPr>
                      <a:endParaRPr lang="es-ES" sz="8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  <a:p>
                      <a:pPr marL="171450" indent="-171450" algn="l">
                        <a:buClr>
                          <a:srgbClr val="B0B628"/>
                        </a:buClr>
                        <a:buFont typeface="Tipo de letra del sistema"/>
                        <a:buChar char="+"/>
                      </a:pPr>
                      <a:r>
                        <a:rPr lang="es-ES" sz="8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Dia y Noche: Total </a:t>
                      </a:r>
                      <a:r>
                        <a:rPr lang="es-ES" sz="8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Recovery</a:t>
                      </a:r>
                      <a:r>
                        <a:rPr lang="es-ES" sz="8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</a:t>
                      </a:r>
                      <a:r>
                        <a:rPr lang="es-ES" sz="8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Cream</a:t>
                      </a:r>
                      <a:endParaRPr lang="es-ES" sz="8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  <a:p>
                      <a:pPr marL="171450" indent="-171450" algn="l">
                        <a:buClr>
                          <a:srgbClr val="B0B628"/>
                        </a:buClr>
                        <a:buFont typeface="Tipo de letra del sistema"/>
                        <a:buChar char="+"/>
                      </a:pPr>
                      <a:r>
                        <a:rPr lang="es-ES" sz="800" baseline="0" dirty="0">
                          <a:latin typeface="+mn-lt"/>
                        </a:rPr>
                        <a:t>3 noches por semana aplicar ½ Ampolla </a:t>
                      </a:r>
                      <a:r>
                        <a:rPr lang="es-ES" sz="800" baseline="0" dirty="0" err="1">
                          <a:latin typeface="+mn-lt"/>
                        </a:rPr>
                        <a:t>Lipo-Proteoglycans</a:t>
                      </a:r>
                      <a:r>
                        <a:rPr lang="es-ES" sz="800" baseline="0" dirty="0">
                          <a:latin typeface="+mn-lt"/>
                        </a:rPr>
                        <a:t>.</a:t>
                      </a:r>
                    </a:p>
                  </a:txBody>
                  <a:tcPr marL="64294" marR="64294" marT="32147" marB="3214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100299"/>
                  </a:ext>
                </a:extLst>
              </a:tr>
            </a:tbl>
          </a:graphicData>
        </a:graphic>
      </p:graphicFrame>
      <p:graphicFrame>
        <p:nvGraphicFramePr>
          <p:cNvPr id="26" name="Tabla 4">
            <a:extLst>
              <a:ext uri="{FF2B5EF4-FFF2-40B4-BE49-F238E27FC236}">
                <a16:creationId xmlns:a16="http://schemas.microsoft.com/office/drawing/2014/main" id="{24D4CCF0-AD6A-4495-9143-D1D0637FA5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5697031"/>
              </p:ext>
            </p:extLst>
          </p:nvPr>
        </p:nvGraphicFramePr>
        <p:xfrm>
          <a:off x="361880" y="931954"/>
          <a:ext cx="4198377" cy="48790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1573">
                  <a:extLst>
                    <a:ext uri="{9D8B030D-6E8A-4147-A177-3AD203B41FA5}">
                      <a16:colId xmlns:a16="http://schemas.microsoft.com/office/drawing/2014/main" val="15447687"/>
                    </a:ext>
                  </a:extLst>
                </a:gridCol>
                <a:gridCol w="1797262">
                  <a:extLst>
                    <a:ext uri="{9D8B030D-6E8A-4147-A177-3AD203B41FA5}">
                      <a16:colId xmlns:a16="http://schemas.microsoft.com/office/drawing/2014/main" val="2802658812"/>
                    </a:ext>
                  </a:extLst>
                </a:gridCol>
                <a:gridCol w="1889542">
                  <a:extLst>
                    <a:ext uri="{9D8B030D-6E8A-4147-A177-3AD203B41FA5}">
                      <a16:colId xmlns:a16="http://schemas.microsoft.com/office/drawing/2014/main" val="895448561"/>
                    </a:ext>
                  </a:extLst>
                </a:gridCol>
              </a:tblGrid>
              <a:tr h="373792">
                <a:tc>
                  <a:txBody>
                    <a:bodyPr/>
                    <a:lstStyle/>
                    <a:p>
                      <a:pPr algn="ctr"/>
                      <a:r>
                        <a:rPr lang="es-ES" sz="800" b="1" dirty="0">
                          <a:solidFill>
                            <a:schemeClr val="bg1"/>
                          </a:solidFill>
                        </a:rPr>
                        <a:t>SESIÓN</a:t>
                      </a:r>
                    </a:p>
                  </a:txBody>
                  <a:tcPr marL="64294" marR="64294" marT="32147" marB="3214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B62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 b="1" dirty="0">
                          <a:solidFill>
                            <a:schemeClr val="bg1"/>
                          </a:solidFill>
                        </a:rPr>
                        <a:t>TRATAMIENTO</a:t>
                      </a:r>
                    </a:p>
                  </a:txBody>
                  <a:tcPr marL="64294" marR="64294" marT="32147" marB="32147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B62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 b="1" dirty="0">
                          <a:solidFill>
                            <a:schemeClr val="bg1"/>
                          </a:solidFill>
                        </a:rPr>
                        <a:t>PRODUCTO</a:t>
                      </a:r>
                    </a:p>
                  </a:txBody>
                  <a:tcPr marL="64294" marR="64294" marT="32147" marB="32147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B62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8850444"/>
                  </a:ext>
                </a:extLst>
              </a:tr>
              <a:tr h="935561">
                <a:tc>
                  <a:txBody>
                    <a:bodyPr/>
                    <a:lstStyle/>
                    <a:p>
                      <a:pPr algn="ctr"/>
                      <a:r>
                        <a:rPr lang="es-ES" sz="800" b="1" dirty="0">
                          <a:solidFill>
                            <a:srgbClr val="B0B628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64294" marR="64294" marT="32147" marB="32147" anchor="ctr">
                    <a:lnL w="12700" cmpd="sng">
                      <a:noFill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800" b="0" dirty="0">
                          <a:solidFill>
                            <a:schemeClr val="tx1"/>
                          </a:solidFill>
                          <a:latin typeface="+mn-lt"/>
                        </a:rPr>
                        <a:t>DUOSOMAL ACID</a:t>
                      </a:r>
                    </a:p>
                    <a:p>
                      <a:pPr marL="0" marR="0" lvl="0" indent="0" algn="l" defTabSz="4107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  <a:defRPr/>
                      </a:pPr>
                      <a:r>
                        <a:rPr lang="es-ES" sz="800" b="1" dirty="0">
                          <a:solidFill>
                            <a:schemeClr val="tx1"/>
                          </a:solidFill>
                          <a:latin typeface="+mn-lt"/>
                        </a:rPr>
                        <a:t>(VER MODO APLICACIÓN: (COD: OP12.PE10.00 DUOSOMAL ACID)</a:t>
                      </a:r>
                    </a:p>
                    <a:p>
                      <a:pPr marL="0" marR="0" lvl="0" indent="0" algn="l" defTabSz="4107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  <a:defRPr/>
                      </a:pPr>
                      <a:endParaRPr lang="es-ES" sz="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latin typeface="+mn-lt"/>
                        </a:rPr>
                        <a:t>MESOTERAPIA</a:t>
                      </a:r>
                    </a:p>
                  </a:txBody>
                  <a:tcPr marL="64294" marR="64294" marT="32147" marB="32147"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latin typeface="+mn-lt"/>
                        </a:rPr>
                        <a:t>1 ml </a:t>
                      </a:r>
                      <a:r>
                        <a:rPr lang="es-ES" sz="800" dirty="0" err="1">
                          <a:solidFill>
                            <a:schemeClr val="tx1"/>
                          </a:solidFill>
                          <a:latin typeface="+mn-lt"/>
                        </a:rPr>
                        <a:t>Lactisome</a:t>
                      </a:r>
                      <a:r>
                        <a:rPr lang="es-ES" sz="8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800" dirty="0" err="1">
                          <a:solidFill>
                            <a:schemeClr val="tx1"/>
                          </a:solidFill>
                          <a:latin typeface="+mn-lt"/>
                        </a:rPr>
                        <a:t>Duo</a:t>
                      </a:r>
                      <a:endParaRPr lang="es-ES" sz="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endParaRPr lang="es-ES" sz="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latin typeface="+mn-lt"/>
                        </a:rPr>
                        <a:t>0,5ml NCPR</a:t>
                      </a: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latin typeface="+mn-lt"/>
                        </a:rPr>
                        <a:t>0,5ml TKN HA MW 2%</a:t>
                      </a: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latin typeface="+mn-lt"/>
                        </a:rPr>
                        <a:t>0,5ML TKN  HA XS 2%</a:t>
                      </a:r>
                    </a:p>
                  </a:txBody>
                  <a:tcPr marL="64294" marR="64294" marT="32147" marB="32147"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64090273"/>
                  </a:ext>
                </a:extLst>
              </a:tr>
              <a:tr h="859513">
                <a:tc>
                  <a:txBody>
                    <a:bodyPr/>
                    <a:lstStyle/>
                    <a:p>
                      <a:pPr algn="ctr"/>
                      <a:r>
                        <a:rPr lang="es-ES" sz="800" b="1" dirty="0">
                          <a:solidFill>
                            <a:srgbClr val="B0B628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64294" marR="64294" marT="32147" marB="32147" anchor="ctr">
                    <a:lnL w="12700" cmpd="sng">
                      <a:noFill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800" b="0" dirty="0">
                          <a:solidFill>
                            <a:schemeClr val="tx1"/>
                          </a:solidFill>
                          <a:latin typeface="+mn-lt"/>
                        </a:rPr>
                        <a:t>DUOSOMAL ACID</a:t>
                      </a: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endParaRPr lang="es-ES" sz="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endParaRPr lang="es-ES" sz="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latin typeface="+mn-lt"/>
                        </a:rPr>
                        <a:t>MESOTERAPIA</a:t>
                      </a:r>
                    </a:p>
                  </a:txBody>
                  <a:tcPr marL="64294" marR="64294" marT="32147" marB="32147"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latin typeface="+mn-lt"/>
                        </a:rPr>
                        <a:t>1 ml </a:t>
                      </a:r>
                      <a:r>
                        <a:rPr lang="es-ES" sz="800" dirty="0" err="1">
                          <a:solidFill>
                            <a:schemeClr val="tx1"/>
                          </a:solidFill>
                          <a:latin typeface="+mn-lt"/>
                        </a:rPr>
                        <a:t>Lactisome</a:t>
                      </a:r>
                      <a:r>
                        <a:rPr lang="es-ES" sz="8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800" dirty="0" err="1">
                          <a:solidFill>
                            <a:schemeClr val="tx1"/>
                          </a:solidFill>
                          <a:latin typeface="+mn-lt"/>
                        </a:rPr>
                        <a:t>Duo</a:t>
                      </a:r>
                      <a:endParaRPr lang="es-ES" sz="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endParaRPr lang="es-ES" sz="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latin typeface="+mn-lt"/>
                        </a:rPr>
                        <a:t>0,5ml NCPR</a:t>
                      </a: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latin typeface="+mn-lt"/>
                        </a:rPr>
                        <a:t>0,5ml TKN HA MW 2%</a:t>
                      </a:r>
                    </a:p>
                    <a:p>
                      <a:pPr marL="182563" marR="0" lvl="0" indent="-182563" algn="l" defTabSz="9144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Helvetica" pitchFamily="2" charset="0"/>
                        <a:buChar char="+"/>
                        <a:tabLst/>
                        <a:defRPr/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latin typeface="+mn-lt"/>
                        </a:rPr>
                        <a:t>0,5ML TKN  HA XS 2%</a:t>
                      </a: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endParaRPr lang="es-ES" sz="800" dirty="0">
                        <a:latin typeface="+mn-lt"/>
                      </a:endParaRPr>
                    </a:p>
                  </a:txBody>
                  <a:tcPr marL="64294" marR="64294" marT="32147" marB="32147"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6482173"/>
                  </a:ext>
                </a:extLst>
              </a:tr>
              <a:tr h="859513">
                <a:tc>
                  <a:txBody>
                    <a:bodyPr/>
                    <a:lstStyle/>
                    <a:p>
                      <a:pPr algn="ctr"/>
                      <a:r>
                        <a:rPr lang="es-ES" sz="800" b="1" dirty="0">
                          <a:solidFill>
                            <a:srgbClr val="B0B628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64294" marR="64294" marT="32147" marB="32147" anchor="ctr">
                    <a:lnL w="12700" cmpd="sng">
                      <a:noFill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800" b="0" dirty="0">
                          <a:solidFill>
                            <a:schemeClr val="tx1"/>
                          </a:solidFill>
                          <a:latin typeface="+mn-lt"/>
                        </a:rPr>
                        <a:t>DUOSOMAL ACID</a:t>
                      </a: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endParaRPr lang="es-ES" sz="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endParaRPr lang="es-ES" sz="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latin typeface="+mn-lt"/>
                        </a:rPr>
                        <a:t>MESOTERAPIA</a:t>
                      </a:r>
                    </a:p>
                  </a:txBody>
                  <a:tcPr marL="64294" marR="64294" marT="32147" marB="32147"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latin typeface="+mn-lt"/>
                        </a:rPr>
                        <a:t>1 ml </a:t>
                      </a:r>
                      <a:r>
                        <a:rPr lang="es-ES" sz="800" dirty="0" err="1">
                          <a:solidFill>
                            <a:schemeClr val="tx1"/>
                          </a:solidFill>
                          <a:latin typeface="+mn-lt"/>
                        </a:rPr>
                        <a:t>Lactisome</a:t>
                      </a:r>
                      <a:r>
                        <a:rPr lang="es-ES" sz="8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800" dirty="0" err="1">
                          <a:solidFill>
                            <a:schemeClr val="tx1"/>
                          </a:solidFill>
                          <a:latin typeface="+mn-lt"/>
                        </a:rPr>
                        <a:t>Duo</a:t>
                      </a:r>
                      <a:endParaRPr lang="es-ES" sz="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endParaRPr lang="es-ES" sz="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latin typeface="+mn-lt"/>
                        </a:rPr>
                        <a:t>0,5ml NCPR</a:t>
                      </a: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latin typeface="+mn-lt"/>
                        </a:rPr>
                        <a:t>0,5ml TKN HA MW 2%</a:t>
                      </a:r>
                    </a:p>
                    <a:p>
                      <a:pPr marL="182563" marR="0" lvl="0" indent="-182563" algn="l" defTabSz="9144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Helvetica" pitchFamily="2" charset="0"/>
                        <a:buChar char="+"/>
                        <a:tabLst/>
                        <a:defRPr/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latin typeface="+mn-lt"/>
                        </a:rPr>
                        <a:t>0,5ML TKN  HA XS 2%</a:t>
                      </a: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endParaRPr lang="es-ES" sz="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4294" marR="64294" marT="32147" marB="32147"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39946716"/>
                  </a:ext>
                </a:extLst>
              </a:tr>
              <a:tr h="859513">
                <a:tc>
                  <a:txBody>
                    <a:bodyPr/>
                    <a:lstStyle/>
                    <a:p>
                      <a:pPr algn="ctr"/>
                      <a:r>
                        <a:rPr lang="es-ES" sz="800" b="1">
                          <a:solidFill>
                            <a:srgbClr val="B0B628"/>
                          </a:solidFill>
                          <a:latin typeface="+mn-lt"/>
                        </a:rPr>
                        <a:t>4</a:t>
                      </a:r>
                      <a:endParaRPr lang="es-ES" sz="800" b="1" dirty="0">
                        <a:solidFill>
                          <a:srgbClr val="B0B628"/>
                        </a:solidFill>
                        <a:latin typeface="+mn-lt"/>
                      </a:endParaRPr>
                    </a:p>
                  </a:txBody>
                  <a:tcPr marL="64294" marR="64294" marT="32147" marB="32147" anchor="ctr">
                    <a:lnL w="12700" cmpd="sng">
                      <a:noFill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800" b="0" dirty="0">
                          <a:solidFill>
                            <a:schemeClr val="tx1"/>
                          </a:solidFill>
                          <a:latin typeface="+mn-lt"/>
                        </a:rPr>
                        <a:t>DUOSOMAL ACID</a:t>
                      </a: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endParaRPr lang="es-ES" sz="800" b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endParaRPr lang="es-ES" sz="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latin typeface="+mn-lt"/>
                        </a:rPr>
                        <a:t>MESOTERAPIA</a:t>
                      </a:r>
                    </a:p>
                  </a:txBody>
                  <a:tcPr marL="64294" marR="64294" marT="32147" marB="32147"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latin typeface="+mn-lt"/>
                        </a:rPr>
                        <a:t>1 ml </a:t>
                      </a:r>
                      <a:r>
                        <a:rPr lang="es-ES" sz="800" dirty="0" err="1">
                          <a:solidFill>
                            <a:schemeClr val="tx1"/>
                          </a:solidFill>
                          <a:latin typeface="+mn-lt"/>
                        </a:rPr>
                        <a:t>Lactisome</a:t>
                      </a:r>
                      <a:r>
                        <a:rPr lang="es-ES" sz="8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800" dirty="0" err="1">
                          <a:solidFill>
                            <a:schemeClr val="tx1"/>
                          </a:solidFill>
                          <a:latin typeface="+mn-lt"/>
                        </a:rPr>
                        <a:t>Duo</a:t>
                      </a:r>
                      <a:endParaRPr lang="es-ES" sz="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endParaRPr lang="es-ES" sz="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latin typeface="+mn-lt"/>
                        </a:rPr>
                        <a:t>0,5ml NCPR</a:t>
                      </a: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latin typeface="+mn-lt"/>
                        </a:rPr>
                        <a:t>0,5ml TKN HA MW 2%</a:t>
                      </a:r>
                    </a:p>
                    <a:p>
                      <a:pPr marL="182563" marR="0" lvl="0" indent="-182563" algn="l" defTabSz="9144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Helvetica" pitchFamily="2" charset="0"/>
                        <a:buChar char="+"/>
                        <a:tabLst/>
                        <a:defRPr/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latin typeface="+mn-lt"/>
                        </a:rPr>
                        <a:t>0,5ML TKN  HA XS 2%</a:t>
                      </a: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endParaRPr lang="es-ES" sz="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4294" marR="64294" marT="32147" marB="32147"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44397291"/>
                  </a:ext>
                </a:extLst>
              </a:tr>
              <a:tr h="991192">
                <a:tc>
                  <a:txBody>
                    <a:bodyPr/>
                    <a:lstStyle/>
                    <a:p>
                      <a:pPr algn="ctr"/>
                      <a:r>
                        <a:rPr lang="es-ES" sz="800" b="1" dirty="0">
                          <a:solidFill>
                            <a:srgbClr val="B0B628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64294" marR="64294" marT="32147" marB="32147" anchor="ctr">
                    <a:lnL w="12700" cmpd="sng">
                      <a:noFill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800" b="0" dirty="0">
                          <a:solidFill>
                            <a:schemeClr val="tx1"/>
                          </a:solidFill>
                          <a:latin typeface="+mn-lt"/>
                        </a:rPr>
                        <a:t>DUOSOMAL ACID</a:t>
                      </a: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endParaRPr lang="es-ES" sz="800" b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endParaRPr lang="es-ES" sz="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latin typeface="+mn-lt"/>
                        </a:rPr>
                        <a:t>MESOTERAPIA</a:t>
                      </a:r>
                    </a:p>
                  </a:txBody>
                  <a:tcPr marL="64294" marR="64294" marT="32147" marB="32147"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latin typeface="+mn-lt"/>
                        </a:rPr>
                        <a:t>1 ml </a:t>
                      </a:r>
                      <a:r>
                        <a:rPr lang="es-ES" sz="800" dirty="0" err="1">
                          <a:solidFill>
                            <a:schemeClr val="tx1"/>
                          </a:solidFill>
                          <a:latin typeface="+mn-lt"/>
                        </a:rPr>
                        <a:t>Lactisome</a:t>
                      </a:r>
                      <a:r>
                        <a:rPr lang="es-ES" sz="8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800" dirty="0" err="1">
                          <a:solidFill>
                            <a:schemeClr val="tx1"/>
                          </a:solidFill>
                          <a:latin typeface="+mn-lt"/>
                        </a:rPr>
                        <a:t>Duo</a:t>
                      </a:r>
                      <a:endParaRPr lang="es-ES" sz="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endParaRPr lang="es-ES" sz="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latin typeface="+mn-lt"/>
                        </a:rPr>
                        <a:t>0,5ml NCPR</a:t>
                      </a: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latin typeface="+mn-lt"/>
                        </a:rPr>
                        <a:t>0,5ml TKN HA MW 2%</a:t>
                      </a:r>
                    </a:p>
                    <a:p>
                      <a:pPr marL="182563" marR="0" lvl="0" indent="-182563" algn="l" defTabSz="9144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Helvetica" pitchFamily="2" charset="0"/>
                        <a:buChar char="+"/>
                        <a:tabLst/>
                        <a:defRPr/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latin typeface="+mn-lt"/>
                        </a:rPr>
                        <a:t>0,5ML TKN  HA XS 2%</a:t>
                      </a: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endParaRPr lang="es-ES" sz="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endParaRPr lang="es-ES" sz="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4294" marR="64294" marT="32147" marB="32147"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84649706"/>
                  </a:ext>
                </a:extLst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472851" y="6132619"/>
            <a:ext cx="4225668" cy="202043"/>
          </a:xfrm>
          <a:prstGeom prst="rect">
            <a:avLst/>
          </a:prstGeom>
          <a:solidFill>
            <a:srgbClr val="B0B628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r>
              <a:rPr lang="es-ES" sz="844" b="1" dirty="0">
                <a:solidFill>
                  <a:schemeClr val="bg1"/>
                </a:solidFill>
              </a:rPr>
              <a:t>Finalizar en cada sesión con </a:t>
            </a:r>
            <a:r>
              <a:rPr lang="es-ES" sz="844" b="1" dirty="0" err="1">
                <a:solidFill>
                  <a:schemeClr val="bg1"/>
                </a:solidFill>
              </a:rPr>
              <a:t>Antiaging</a:t>
            </a:r>
            <a:r>
              <a:rPr lang="es-ES" sz="844" b="1" dirty="0">
                <a:solidFill>
                  <a:schemeClr val="bg1"/>
                </a:solidFill>
              </a:rPr>
              <a:t> </a:t>
            </a:r>
            <a:r>
              <a:rPr lang="es-ES" sz="844" b="1" dirty="0" err="1">
                <a:solidFill>
                  <a:schemeClr val="bg1"/>
                </a:solidFill>
              </a:rPr>
              <a:t>Peel</a:t>
            </a:r>
            <a:r>
              <a:rPr lang="es-ES" sz="844" b="1" dirty="0">
                <a:solidFill>
                  <a:schemeClr val="bg1"/>
                </a:solidFill>
              </a:rPr>
              <a:t> off </a:t>
            </a:r>
            <a:r>
              <a:rPr lang="es-ES" sz="844" b="1" dirty="0" err="1">
                <a:solidFill>
                  <a:schemeClr val="bg1"/>
                </a:solidFill>
              </a:rPr>
              <a:t>Mask</a:t>
            </a:r>
            <a:endParaRPr lang="es-ES" sz="844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0791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5349</TotalTime>
  <Words>408</Words>
  <Application>Microsoft Office PowerPoint</Application>
  <PresentationFormat>Presentación en pantalla (4:3)</PresentationFormat>
  <Paragraphs>90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1" baseType="lpstr">
      <vt:lpstr>Adobe Garamond Pro Bold</vt:lpstr>
      <vt:lpstr>Arial</vt:lpstr>
      <vt:lpstr>Calibri</vt:lpstr>
      <vt:lpstr>Calibri Light</vt:lpstr>
      <vt:lpstr>Garamond</vt:lpstr>
      <vt:lpstr>Helvetica</vt:lpstr>
      <vt:lpstr>Helvetica Light</vt:lpstr>
      <vt:lpstr>Helvetica Neue Light</vt:lpstr>
      <vt:lpstr>Tipo de letra del sistema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Body line</dc:title>
  <dc:creator>User</dc:creator>
  <cp:lastModifiedBy>mcollado</cp:lastModifiedBy>
  <cp:revision>684</cp:revision>
  <dcterms:created xsi:type="dcterms:W3CDTF">2020-01-16T16:00:32Z</dcterms:created>
  <dcterms:modified xsi:type="dcterms:W3CDTF">2022-04-12T11:58:32Z</dcterms:modified>
</cp:coreProperties>
</file>