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754" r:id="rId2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07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1" autoAdjust="0"/>
    <p:restoredTop sz="95268" autoAdjust="0"/>
  </p:normalViewPr>
  <p:slideViewPr>
    <p:cSldViewPr snapToGrid="0" snapToObjects="1">
      <p:cViewPr varScale="1">
        <p:scale>
          <a:sx n="57" d="100"/>
          <a:sy n="57" d="100"/>
        </p:scale>
        <p:origin x="1666" y="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" pitchFamily="2" charset="0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2275839"/>
            <a:ext cx="5743789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1pPr>
            <a:lvl2pPr marL="1128338" indent="-478110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2pPr>
            <a:lvl3pPr marL="1764909" indent="-464449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3pPr>
            <a:lvl4pPr marL="2450864" indent="-500177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4pPr>
            <a:lvl5pPr marL="3101095" indent="-500177" defTabSz="650229">
              <a:spcBef>
                <a:spcPts val="900"/>
              </a:spcBef>
              <a:buSzPct val="100000"/>
              <a:buFont typeface="Arial"/>
              <a:buChar char="»"/>
              <a:defRPr sz="4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50240" y="2183270"/>
            <a:ext cx="5746047" cy="909886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606257" y="2183271"/>
            <a:ext cx="5748305" cy="909884"/>
          </a:xfrm>
          <a:prstGeom prst="rect">
            <a:avLst/>
          </a:prstGeom>
        </p:spPr>
        <p:txBody>
          <a:bodyPr lIns="65022" tIns="65022" rIns="65022" bIns="65022"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88337"/>
            <a:ext cx="4278492" cy="1652695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0" name="Nivel de texto 1…"/>
          <p:cNvSpPr txBox="1">
            <a:spLocks noGrp="1"/>
          </p:cNvSpPr>
          <p:nvPr>
            <p:ph type="body" idx="1"/>
          </p:nvPr>
        </p:nvSpPr>
        <p:spPr>
          <a:xfrm>
            <a:off x="5084516" y="388337"/>
            <a:ext cx="7270044" cy="8324430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1pPr>
            <a:lvl2pPr marL="1117581" indent="-467353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2pPr>
            <a:lvl3pPr marL="1740320" indent="-439860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3pPr>
            <a:lvl4pPr marL="2484806" indent="-534117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4pPr>
            <a:lvl5pPr marL="3135035" indent="-534117" defTabSz="650229">
              <a:spcBef>
                <a:spcPts val="1100"/>
              </a:spcBef>
              <a:buSzPct val="100000"/>
              <a:buFont typeface="Arial"/>
              <a:buChar char="»"/>
              <a:defRPr sz="4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51" name="Marcador de texto 3"/>
          <p:cNvSpPr>
            <a:spLocks noGrp="1"/>
          </p:cNvSpPr>
          <p:nvPr>
            <p:ph type="body" sz="half" idx="13"/>
          </p:nvPr>
        </p:nvSpPr>
        <p:spPr>
          <a:xfrm>
            <a:off x="650239" y="2041032"/>
            <a:ext cx="4278493" cy="6671734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o del título"/>
          <p:cNvSpPr txBox="1">
            <a:spLocks noGrp="1"/>
          </p:cNvSpPr>
          <p:nvPr>
            <p:ph type="title"/>
          </p:nvPr>
        </p:nvSpPr>
        <p:spPr>
          <a:xfrm>
            <a:off x="2549032" y="6827518"/>
            <a:ext cx="7802882" cy="80602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60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2549032" y="871502"/>
            <a:ext cx="7802882" cy="58521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6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549032" y="7633547"/>
            <a:ext cx="7802882" cy="114469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7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3221433"/>
            <a:ext cx="5746047" cy="549133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1pPr>
            <a:lvl2pPr marL="1143707" indent="-493478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2pPr>
            <a:lvl3pPr marL="1725609" indent="-425150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3pPr>
            <a:lvl4pPr marL="2431293" indent="-480603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4pPr>
            <a:lvl5pPr marL="3081522" indent="-480603" defTabSz="650229">
              <a:spcBef>
                <a:spcPts val="800"/>
              </a:spcBef>
              <a:buSzPct val="100000"/>
              <a:buFont typeface="Arial"/>
              <a:buChar char="»"/>
              <a:defRPr sz="3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3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5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6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5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o del título"/>
          <p:cNvSpPr txBox="1">
            <a:spLocks noGrp="1"/>
          </p:cNvSpPr>
          <p:nvPr>
            <p:ph type="title"/>
          </p:nvPr>
        </p:nvSpPr>
        <p:spPr>
          <a:xfrm>
            <a:off x="1027290" y="6267591"/>
            <a:ext cx="11054082" cy="1937175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650229">
              <a:defRPr sz="57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027290" y="4133993"/>
            <a:ext cx="11054082" cy="2133601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407794" y="230257"/>
            <a:ext cx="11437902" cy="830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7" tIns="45717" rIns="45717" bIns="45717">
            <a:spAutoFit/>
          </a:bodyPr>
          <a:lstStyle/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4800" dirty="0" err="1">
                <a:latin typeface="Adobe Garamond Pro Bold" panose="02020702060506020403" pitchFamily="18" charset="0"/>
              </a:rPr>
              <a:t>Anti-ageing</a:t>
            </a:r>
            <a:r>
              <a:rPr lang="es-ES" sz="4800" dirty="0">
                <a:latin typeface="Adobe Garamond Pro Bold" panose="02020702060506020403" pitchFamily="18" charset="0"/>
              </a:rPr>
              <a:t> Grado I  </a:t>
            </a:r>
            <a:r>
              <a:rPr lang="es-ES" sz="2400" dirty="0">
                <a:latin typeface="Adobe Garamond Pro Bold" panose="02020702060506020403" pitchFamily="18" charset="0"/>
              </a:rPr>
              <a:t>COD: OP12</a:t>
            </a:r>
            <a:r>
              <a:rPr lang="es-ES" sz="2400">
                <a:latin typeface="Adobe Garamond Pro Bold" panose="02020702060506020403" pitchFamily="18" charset="0"/>
              </a:rPr>
              <a:t>.AA05.03 </a:t>
            </a:r>
            <a:endParaRPr lang="es-ES" sz="2800" dirty="0">
              <a:latin typeface="Adobe Garamond Pro Bold" panose="02020702060506020403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407794" y="9009296"/>
            <a:ext cx="121558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5589">
              <a:spcBef>
                <a:spcPts val="300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700" b="1" i="1" dirty="0"/>
              <a:t>ATENCIÓN</a:t>
            </a:r>
            <a:r>
              <a:rPr lang="es-ES" sz="700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19" name="Tabla 19">
            <a:extLst>
              <a:ext uri="{FF2B5EF4-FFF2-40B4-BE49-F238E27FC236}">
                <a16:creationId xmlns:a16="http://schemas.microsoft.com/office/drawing/2014/main" id="{1F4F7D4E-532B-47DC-BA9D-1FC353E0D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998690"/>
              </p:ext>
            </p:extLst>
          </p:nvPr>
        </p:nvGraphicFramePr>
        <p:xfrm>
          <a:off x="6795160" y="928169"/>
          <a:ext cx="5416120" cy="7961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2669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1712801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2290650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405635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ES" sz="1200" baseline="0" dirty="0">
                          <a:latin typeface="+mn-lt"/>
                        </a:rPr>
                        <a:t>Suavizar primeras arrugas y foto envejecimiento temprano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730143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ES" sz="1200" baseline="0" dirty="0">
                          <a:latin typeface="+mn-lt"/>
                        </a:rPr>
                        <a:t>Pieles jóvenes con foto envejecimiento de temprano a moderado, deshidratadas, con indicios de opacidad y cambios pigmentarios moderados y/o lentigos seniles iniciales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892397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NEOPEN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Velocidad:3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Profundidad: 1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TKN MESOJECTGUN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Electroporación 3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Dosage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Contact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Degree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spcAft>
                          <a:spcPts val="2400"/>
                        </a:spcAft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Frequencia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730143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12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De 6 a 10 dependiendo del estado de la piel. Frecuencia semanal. Repetir una sesión cada mes como mantenimiento.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892397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1216905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En las sesiones de peeling químico, substituir la secuencia de mesoterapia por la aplicación de </a:t>
                      </a:r>
                      <a:r>
                        <a:rPr lang="es-ES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retiseal</a:t>
                      </a: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 (sellar la piel tras el peeling </a:t>
                      </a:r>
                      <a:r>
                        <a:rPr lang="es-ES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quimico</a:t>
                      </a: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405635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Protocolos asociados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(COD_OP12.PE10.00) DUOSOMAL ACID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33861"/>
                  </a:ext>
                </a:extLst>
              </a:tr>
              <a:tr h="567889">
                <a:tc>
                  <a:txBody>
                    <a:bodyPr/>
                    <a:lstStyle/>
                    <a:p>
                      <a:pPr algn="just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just"/>
                      <a:r>
                        <a:rPr lang="es-ES" sz="12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Pre-tratamiento</a:t>
                      </a: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Para acelerar los resultados del tratamiento aplicar 15 días previos al protocolo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Retiseal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cada noche y dejarlo de aplicar 2 días antes de la primera sesión.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939842"/>
                  </a:ext>
                </a:extLst>
              </a:tr>
              <a:tr h="1216905">
                <a:tc>
                  <a:txBody>
                    <a:bodyPr/>
                    <a:lstStyle/>
                    <a:p>
                      <a:pPr marL="0" marR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just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Dia: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Anti-ageing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HA +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Linea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Aquabalance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+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Anti-ageing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eye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contour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+ Sun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protection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endParaRPr lang="es-ES" sz="12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Noche: Línea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Aquabalance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+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Anti-ageing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eye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contour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. (Ampolla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Lipo-proteoglycans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, 2 noches por semana)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730514"/>
              </p:ext>
            </p:extLst>
          </p:nvPr>
        </p:nvGraphicFramePr>
        <p:xfrm>
          <a:off x="582790" y="1237505"/>
          <a:ext cx="6009839" cy="65214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5956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2550434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2733449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</a:tblGrid>
              <a:tr h="643169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SESIÓN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1609781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r>
                        <a:rPr lang="es-ES" sz="1200" b="1" dirty="0">
                          <a:latin typeface="+mn-lt"/>
                        </a:rPr>
                        <a:t>(VER MODO APLICACIÓN: (COD: OP12.PE01.00)</a:t>
                      </a:r>
                    </a:p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i="0" dirty="0" err="1">
                          <a:latin typeface="+mn-lt"/>
                        </a:rPr>
                        <a:t>Photoaging</a:t>
                      </a:r>
                      <a:r>
                        <a:rPr lang="es-ES" sz="1200" i="0" dirty="0">
                          <a:latin typeface="+mn-lt"/>
                        </a:rPr>
                        <a:t> </a:t>
                      </a:r>
                      <a:r>
                        <a:rPr lang="es-ES" sz="1200" i="0" dirty="0" err="1">
                          <a:latin typeface="+mn-lt"/>
                        </a:rPr>
                        <a:t>Peel</a:t>
                      </a:r>
                      <a:endParaRPr lang="es-ES" sz="1200" i="0" dirty="0"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Anti-pollution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Polivitamin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BCAE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1014989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Glutamax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C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Polivitamin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BCAE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1014989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i="0" dirty="0" err="1">
                          <a:latin typeface="+mn-lt"/>
                        </a:rPr>
                        <a:t>Photoaging</a:t>
                      </a:r>
                      <a:r>
                        <a:rPr lang="es-ES" sz="1200" i="0" dirty="0">
                          <a:latin typeface="+mn-lt"/>
                        </a:rPr>
                        <a:t> </a:t>
                      </a:r>
                      <a:r>
                        <a:rPr lang="es-ES" sz="1200" i="0" dirty="0" err="1">
                          <a:latin typeface="+mn-lt"/>
                        </a:rPr>
                        <a:t>Peel</a:t>
                      </a:r>
                      <a:endParaRPr lang="es-ES" sz="1200" i="0" dirty="0"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Anti-pollution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Polivitamin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BCAE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122353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rgbClr val="B0B628"/>
                          </a:solidFill>
                          <a:latin typeface="+mn-lt"/>
                        </a:rPr>
                        <a:t>4</a:t>
                      </a:r>
                      <a:endParaRPr lang="es-ES" sz="1200" b="1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Glutamax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C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Polivitamin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BCAE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1014989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i="0" dirty="0" err="1">
                          <a:latin typeface="+mn-lt"/>
                        </a:rPr>
                        <a:t>Photoaging</a:t>
                      </a:r>
                      <a:r>
                        <a:rPr lang="es-ES" sz="1200" i="0" dirty="0">
                          <a:latin typeface="+mn-lt"/>
                        </a:rPr>
                        <a:t> </a:t>
                      </a:r>
                      <a:r>
                        <a:rPr lang="es-ES" sz="1200" i="0" dirty="0" err="1">
                          <a:latin typeface="+mn-lt"/>
                        </a:rPr>
                        <a:t>Peel</a:t>
                      </a:r>
                      <a:endParaRPr lang="es-ES" sz="1200" i="0" dirty="0"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Anti-pollution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Polivitamin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BCAE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644961" y="8648278"/>
            <a:ext cx="6009839" cy="287258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</a:rPr>
              <a:t>Finalizar en cada sesión con </a:t>
            </a:r>
            <a:r>
              <a:rPr lang="es-ES" sz="1200" b="1" dirty="0" err="1">
                <a:solidFill>
                  <a:schemeClr val="bg1"/>
                </a:solidFill>
              </a:rPr>
              <a:t>Anti-pollution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Peel</a:t>
            </a:r>
            <a:r>
              <a:rPr lang="es-ES" sz="1200" b="1" dirty="0">
                <a:solidFill>
                  <a:schemeClr val="bg1"/>
                </a:solidFill>
              </a:rPr>
              <a:t> off </a:t>
            </a:r>
            <a:r>
              <a:rPr lang="es-ES" sz="1200" b="1" dirty="0" err="1">
                <a:solidFill>
                  <a:schemeClr val="bg1"/>
                </a:solidFill>
              </a:rPr>
              <a:t>Mask</a:t>
            </a:r>
            <a:endParaRPr lang="es-E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07918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ALOPECIA_TKN_ES" id="{FC3D0C7D-0FD0-46C7-8ADD-8069503613B2}" vid="{FBE351C4-4953-41AC-BB20-F0CAAE77F0D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3131</TotalTime>
  <Words>426</Words>
  <Application>Microsoft Office PowerPoint</Application>
  <PresentationFormat>Personalizado</PresentationFormat>
  <Paragraphs>75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Adobe Garamond Pro Bold</vt:lpstr>
      <vt:lpstr>Arial</vt:lpstr>
      <vt:lpstr>Garamond</vt:lpstr>
      <vt:lpstr>Helvetica</vt:lpstr>
      <vt:lpstr>Helvetica Light</vt:lpstr>
      <vt:lpstr>Helvetica Neue</vt:lpstr>
      <vt:lpstr>Helvetica Neue Light</vt:lpstr>
      <vt:lpstr>Tipo de letra del sistema</vt:lpstr>
      <vt:lpstr>White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Gal·la Termes</dc:creator>
  <cp:lastModifiedBy>mcollado</cp:lastModifiedBy>
  <cp:revision>529</cp:revision>
  <cp:lastPrinted>2021-08-24T08:42:49Z</cp:lastPrinted>
  <dcterms:created xsi:type="dcterms:W3CDTF">2020-02-17T15:17:27Z</dcterms:created>
  <dcterms:modified xsi:type="dcterms:W3CDTF">2022-04-12T12:15:54Z</dcterms:modified>
</cp:coreProperties>
</file>