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89" r:id="rId2"/>
  </p:sldIdLst>
  <p:sldSz cx="9144000" cy="6858000" type="screen4x3"/>
  <p:notesSz cx="6858000" cy="9144000"/>
  <p:defaultTextStyle>
    <a:defPPr marL="0" marR="0" indent="0" algn="l" defTabSz="642915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66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18" autoAdjust="0"/>
    <p:restoredTop sz="96327"/>
  </p:normalViewPr>
  <p:slideViewPr>
    <p:cSldViewPr snapToGrid="0" snapToObjects="1">
      <p:cViewPr varScale="1">
        <p:scale>
          <a:sx n="85" d="100"/>
          <a:sy n="85" d="100"/>
        </p:scale>
        <p:origin x="1565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321457" latinLnBrk="0">
      <a:lnSpc>
        <a:spcPct val="117999"/>
      </a:lnSpc>
      <a:defRPr sz="1547">
        <a:latin typeface="Helvetica" pitchFamily="2" charset="0"/>
        <a:ea typeface="+mj-ea"/>
        <a:cs typeface="+mj-cs"/>
        <a:sym typeface="Helvetica Neue"/>
      </a:defRPr>
    </a:lvl1pPr>
    <a:lvl2pPr indent="160729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2pPr>
    <a:lvl3pPr indent="321457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3pPr>
    <a:lvl4pPr indent="482186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4pPr>
    <a:lvl5pPr indent="642915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5pPr>
    <a:lvl6pPr indent="803643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6pPr>
    <a:lvl7pPr indent="964372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7pPr>
    <a:lvl8pPr indent="1125101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8pPr>
    <a:lvl9pPr indent="1285829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1" cy="1362076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457176">
              <a:defRPr sz="4008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722313" y="2906714"/>
            <a:ext cx="7772401" cy="1500188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457176">
              <a:spcBef>
                <a:spcPts val="422"/>
              </a:spcBef>
              <a:buSzTx/>
              <a:buNone/>
              <a:defRPr sz="1969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457176">
              <a:spcBef>
                <a:spcPts val="422"/>
              </a:spcBef>
              <a:buSzTx/>
              <a:buNone/>
              <a:defRPr sz="1969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457176">
              <a:spcBef>
                <a:spcPts val="422"/>
              </a:spcBef>
              <a:buSzTx/>
              <a:buNone/>
              <a:defRPr sz="1969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457176">
              <a:spcBef>
                <a:spcPts val="422"/>
              </a:spcBef>
              <a:buSzTx/>
              <a:buNone/>
              <a:defRPr sz="1969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457176">
              <a:spcBef>
                <a:spcPts val="422"/>
              </a:spcBef>
              <a:buSzTx/>
              <a:buNone/>
              <a:defRPr sz="1969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 lIns="65022" tIns="65022" rIns="65022" bIns="65022"/>
          <a:lstStyle>
            <a:lvl1pPr defTabSz="457176">
              <a:defRPr sz="443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457200" y="1600199"/>
            <a:ext cx="4038602" cy="452596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342881" indent="-342881" defTabSz="457176">
              <a:spcBef>
                <a:spcPts val="633"/>
              </a:spcBef>
              <a:buSzPct val="100000"/>
              <a:buFont typeface="Arial"/>
              <a:defRPr sz="2812">
                <a:latin typeface="Arial"/>
                <a:ea typeface="Arial"/>
                <a:cs typeface="Arial"/>
                <a:sym typeface="Arial"/>
              </a:defRPr>
            </a:lvl1pPr>
            <a:lvl2pPr marL="793334" indent="-336159" defTabSz="457176">
              <a:spcBef>
                <a:spcPts val="633"/>
              </a:spcBef>
              <a:buSzPct val="100000"/>
              <a:buFont typeface="Arial"/>
              <a:buChar char="–"/>
              <a:defRPr sz="2812">
                <a:latin typeface="Arial"/>
                <a:ea typeface="Arial"/>
                <a:cs typeface="Arial"/>
                <a:sym typeface="Arial"/>
              </a:defRPr>
            </a:lvl2pPr>
            <a:lvl3pPr marL="1240908" indent="-326554" defTabSz="457176">
              <a:spcBef>
                <a:spcPts val="633"/>
              </a:spcBef>
              <a:buSzPct val="100000"/>
              <a:buFont typeface="Arial"/>
              <a:defRPr sz="2812">
                <a:latin typeface="Arial"/>
                <a:ea typeface="Arial"/>
                <a:cs typeface="Arial"/>
                <a:sym typeface="Arial"/>
              </a:defRPr>
            </a:lvl3pPr>
            <a:lvl4pPr marL="1723202" indent="-351674" defTabSz="457176">
              <a:spcBef>
                <a:spcPts val="633"/>
              </a:spcBef>
              <a:buSzPct val="100000"/>
              <a:buFont typeface="Arial"/>
              <a:buChar char="–"/>
              <a:defRPr sz="2812">
                <a:latin typeface="Arial"/>
                <a:ea typeface="Arial"/>
                <a:cs typeface="Arial"/>
                <a:sym typeface="Arial"/>
              </a:defRPr>
            </a:lvl4pPr>
            <a:lvl5pPr marL="2180380" indent="-351674" defTabSz="457176">
              <a:spcBef>
                <a:spcPts val="633"/>
              </a:spcBef>
              <a:buSzPct val="100000"/>
              <a:buFont typeface="Arial"/>
              <a:buChar char="»"/>
              <a:defRPr sz="2812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 lIns="65022" tIns="65022" rIns="65022" bIns="65022"/>
          <a:lstStyle>
            <a:lvl1pPr defTabSz="457176">
              <a:defRPr sz="443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457201" y="1535112"/>
            <a:ext cx="4040189" cy="639764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457176">
              <a:spcBef>
                <a:spcPts val="562"/>
              </a:spcBef>
              <a:buSzTx/>
              <a:buNone/>
              <a:defRPr sz="2391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457176">
              <a:spcBef>
                <a:spcPts val="562"/>
              </a:spcBef>
              <a:buSzTx/>
              <a:buNone/>
              <a:defRPr sz="2391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457176">
              <a:spcBef>
                <a:spcPts val="562"/>
              </a:spcBef>
              <a:buSzTx/>
              <a:buNone/>
              <a:defRPr sz="2391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457176">
              <a:spcBef>
                <a:spcPts val="562"/>
              </a:spcBef>
              <a:buSzTx/>
              <a:buNone/>
              <a:defRPr sz="2391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457176">
              <a:spcBef>
                <a:spcPts val="562"/>
              </a:spcBef>
              <a:buSzTx/>
              <a:buNone/>
              <a:defRPr sz="2391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4645025" y="1535113"/>
            <a:ext cx="4041777" cy="639762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 lIns="65022" tIns="65022" rIns="65022" bIns="65022"/>
          <a:lstStyle>
            <a:lvl1pPr defTabSz="457176">
              <a:defRPr sz="443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5" cy="1162051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457176">
              <a:defRPr sz="1969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3575050" y="273049"/>
            <a:ext cx="5111750" cy="585311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342881" indent="-342881" defTabSz="457176">
              <a:spcBef>
                <a:spcPts val="773"/>
              </a:spcBef>
              <a:buSzPct val="100000"/>
              <a:buFont typeface="Arial"/>
              <a:defRPr sz="3234">
                <a:latin typeface="Arial"/>
                <a:ea typeface="Arial"/>
                <a:cs typeface="Arial"/>
                <a:sym typeface="Arial"/>
              </a:defRPr>
            </a:lvl1pPr>
            <a:lvl2pPr marL="785771" indent="-328596" defTabSz="457176">
              <a:spcBef>
                <a:spcPts val="773"/>
              </a:spcBef>
              <a:buSzPct val="100000"/>
              <a:buFont typeface="Arial"/>
              <a:buChar char="–"/>
              <a:defRPr sz="3234">
                <a:latin typeface="Arial"/>
                <a:ea typeface="Arial"/>
                <a:cs typeface="Arial"/>
                <a:sym typeface="Arial"/>
              </a:defRPr>
            </a:lvl2pPr>
            <a:lvl3pPr marL="1223619" indent="-309266" defTabSz="457176">
              <a:spcBef>
                <a:spcPts val="773"/>
              </a:spcBef>
              <a:buSzPct val="100000"/>
              <a:buFont typeface="Arial"/>
              <a:defRPr sz="3234">
                <a:latin typeface="Arial"/>
                <a:ea typeface="Arial"/>
                <a:cs typeface="Arial"/>
                <a:sym typeface="Arial"/>
              </a:defRPr>
            </a:lvl3pPr>
            <a:lvl4pPr marL="1747067" indent="-375538" defTabSz="457176">
              <a:spcBef>
                <a:spcPts val="773"/>
              </a:spcBef>
              <a:buSzPct val="100000"/>
              <a:buFont typeface="Arial"/>
              <a:buChar char="–"/>
              <a:defRPr sz="3234">
                <a:latin typeface="Arial"/>
                <a:ea typeface="Arial"/>
                <a:cs typeface="Arial"/>
                <a:sym typeface="Arial"/>
              </a:defRPr>
            </a:lvl4pPr>
            <a:lvl5pPr marL="2204243" indent="-375538" defTabSz="457176">
              <a:spcBef>
                <a:spcPts val="773"/>
              </a:spcBef>
              <a:buSzPct val="100000"/>
              <a:buFont typeface="Arial"/>
              <a:buChar char="»"/>
              <a:defRPr sz="3234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457200" y="1435101"/>
            <a:ext cx="3008315" cy="4691063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1792288" y="4800599"/>
            <a:ext cx="5486401" cy="56673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457176">
              <a:defRPr sz="1969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8"/>
            <a:ext cx="5486401" cy="80486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457176">
              <a:spcBef>
                <a:spcPts val="281"/>
              </a:spcBef>
              <a:buSzTx/>
              <a:buNone/>
              <a:defRPr sz="1406">
                <a:latin typeface="Arial"/>
                <a:ea typeface="Arial"/>
                <a:cs typeface="Arial"/>
                <a:sym typeface="Arial"/>
              </a:defRPr>
            </a:lvl1pPr>
            <a:lvl2pPr marL="0" indent="0" defTabSz="457176">
              <a:spcBef>
                <a:spcPts val="281"/>
              </a:spcBef>
              <a:buSzTx/>
              <a:buNone/>
              <a:defRPr sz="1406">
                <a:latin typeface="Arial"/>
                <a:ea typeface="Arial"/>
                <a:cs typeface="Arial"/>
                <a:sym typeface="Arial"/>
              </a:defRPr>
            </a:lvl2pPr>
            <a:lvl3pPr marL="0" indent="0" defTabSz="457176">
              <a:spcBef>
                <a:spcPts val="281"/>
              </a:spcBef>
              <a:buSzTx/>
              <a:buNone/>
              <a:defRPr sz="1406">
                <a:latin typeface="Arial"/>
                <a:ea typeface="Arial"/>
                <a:cs typeface="Arial"/>
                <a:sym typeface="Arial"/>
              </a:defRPr>
            </a:lvl3pPr>
            <a:lvl4pPr marL="0" indent="0" defTabSz="457176">
              <a:spcBef>
                <a:spcPts val="281"/>
              </a:spcBef>
              <a:buSzTx/>
              <a:buNone/>
              <a:defRPr sz="1406">
                <a:latin typeface="Arial"/>
                <a:ea typeface="Arial"/>
                <a:cs typeface="Arial"/>
                <a:sym typeface="Arial"/>
              </a:defRPr>
            </a:lvl4pPr>
            <a:lvl5pPr marL="0" indent="0" defTabSz="457176">
              <a:spcBef>
                <a:spcPts val="281"/>
              </a:spcBef>
              <a:buSzTx/>
              <a:buNone/>
              <a:defRPr sz="1406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 lIns="65022" tIns="65022" rIns="65022" bIns="65022"/>
          <a:lstStyle>
            <a:lvl1pPr defTabSz="457176">
              <a:defRPr sz="443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457201" y="2265070"/>
            <a:ext cx="4040189" cy="386109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342881" indent="-342881" defTabSz="457176">
              <a:spcBef>
                <a:spcPts val="562"/>
              </a:spcBef>
              <a:buSzPct val="100000"/>
              <a:buFont typeface="Arial"/>
              <a:defRPr sz="2391">
                <a:latin typeface="Arial"/>
                <a:ea typeface="Arial"/>
                <a:cs typeface="Arial"/>
                <a:sym typeface="Arial"/>
              </a:defRPr>
            </a:lvl1pPr>
            <a:lvl2pPr marL="804140" indent="-346964" defTabSz="457176">
              <a:spcBef>
                <a:spcPts val="562"/>
              </a:spcBef>
              <a:buSzPct val="100000"/>
              <a:buFont typeface="Arial"/>
              <a:buChar char="–"/>
              <a:defRPr sz="2391">
                <a:latin typeface="Arial"/>
                <a:ea typeface="Arial"/>
                <a:cs typeface="Arial"/>
                <a:sym typeface="Arial"/>
              </a:defRPr>
            </a:lvl2pPr>
            <a:lvl3pPr marL="1213276" indent="-298923" defTabSz="457176">
              <a:spcBef>
                <a:spcPts val="562"/>
              </a:spcBef>
              <a:buSzPct val="100000"/>
              <a:buFont typeface="Arial"/>
              <a:defRPr sz="2391">
                <a:latin typeface="Arial"/>
                <a:ea typeface="Arial"/>
                <a:cs typeface="Arial"/>
                <a:sym typeface="Arial"/>
              </a:defRPr>
            </a:lvl3pPr>
            <a:lvl4pPr marL="1709442" indent="-337912" defTabSz="457176">
              <a:spcBef>
                <a:spcPts val="562"/>
              </a:spcBef>
              <a:buSzPct val="100000"/>
              <a:buFont typeface="Arial"/>
              <a:buChar char="–"/>
              <a:defRPr sz="2391">
                <a:latin typeface="Arial"/>
                <a:ea typeface="Arial"/>
                <a:cs typeface="Arial"/>
                <a:sym typeface="Arial"/>
              </a:defRPr>
            </a:lvl4pPr>
            <a:lvl5pPr marL="2166618" indent="-337912" defTabSz="457176">
              <a:spcBef>
                <a:spcPts val="562"/>
              </a:spcBef>
              <a:buSzPct val="100000"/>
              <a:buFont typeface="Arial"/>
              <a:buChar char="»"/>
              <a:defRPr sz="239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4723805" y="1830586"/>
            <a:ext cx="3750469" cy="442019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69726" y="1830586"/>
            <a:ext cx="3750469" cy="4420195"/>
          </a:xfrm>
          <a:prstGeom prst="rect">
            <a:avLst/>
          </a:prstGeom>
        </p:spPr>
        <p:txBody>
          <a:bodyPr/>
          <a:lstStyle>
            <a:lvl1pPr marL="241093" indent="-241093">
              <a:spcBef>
                <a:spcPts val="2250"/>
              </a:spcBef>
              <a:defRPr sz="1969"/>
            </a:lvl1pPr>
            <a:lvl2pPr marL="482186" indent="-241093">
              <a:spcBef>
                <a:spcPts val="2250"/>
              </a:spcBef>
              <a:defRPr sz="1969"/>
            </a:lvl2pPr>
            <a:lvl3pPr marL="723279" indent="-241093">
              <a:spcBef>
                <a:spcPts val="2250"/>
              </a:spcBef>
              <a:defRPr sz="1969"/>
            </a:lvl3pPr>
            <a:lvl4pPr marL="964372" indent="-241093">
              <a:spcBef>
                <a:spcPts val="2250"/>
              </a:spcBef>
              <a:defRPr sz="1969"/>
            </a:lvl4pPr>
            <a:lvl5pPr marL="1205465" indent="-241093">
              <a:spcBef>
                <a:spcPts val="2250"/>
              </a:spcBef>
              <a:defRPr sz="1969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669727" y="892969"/>
            <a:ext cx="7804547" cy="50720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4723805" y="3580805"/>
            <a:ext cx="3750469" cy="265211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4728177" y="625078"/>
            <a:ext cx="3750471" cy="265211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669726" y="625078"/>
            <a:ext cx="3750469" cy="560784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92969" y="4473774"/>
            <a:ext cx="7358063" cy="330398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1687"/>
            </a:lvl1pPr>
            <a:lvl2pPr marL="520879" indent="-208351" algn="ctr">
              <a:spcBef>
                <a:spcPts val="0"/>
              </a:spcBef>
              <a:defRPr sz="1687"/>
            </a:lvl2pPr>
            <a:lvl3pPr marL="833407" indent="-208351" algn="ctr">
              <a:spcBef>
                <a:spcPts val="0"/>
              </a:spcBef>
              <a:defRPr sz="1687"/>
            </a:lvl3pPr>
            <a:lvl4pPr marL="1145936" indent="-208351" algn="ctr">
              <a:spcBef>
                <a:spcPts val="0"/>
              </a:spcBef>
              <a:defRPr sz="1687"/>
            </a:lvl4pPr>
            <a:lvl5pPr marL="1458464" indent="-208352" algn="ctr">
              <a:spcBef>
                <a:spcPts val="0"/>
              </a:spcBef>
              <a:defRPr sz="1687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892969" y="3000375"/>
            <a:ext cx="7358063" cy="4822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o del título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 lIns="65022" tIns="65022" rIns="65022" bIns="65022"/>
          <a:lstStyle>
            <a:lvl1pPr defTabSz="457176">
              <a:defRPr sz="443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98" name="Nivel de texto 1…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52596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342881" indent="-342881" defTabSz="457176">
              <a:spcBef>
                <a:spcPts val="773"/>
              </a:spcBef>
              <a:buSzPct val="100000"/>
              <a:buFont typeface="Arial"/>
              <a:defRPr sz="3234">
                <a:latin typeface="Arial"/>
                <a:ea typeface="Arial"/>
                <a:cs typeface="Arial"/>
                <a:sym typeface="Arial"/>
              </a:defRPr>
            </a:lvl1pPr>
            <a:lvl2pPr marL="785771" indent="-328596" defTabSz="457176">
              <a:spcBef>
                <a:spcPts val="773"/>
              </a:spcBef>
              <a:buSzPct val="100000"/>
              <a:buFont typeface="Arial"/>
              <a:buChar char="–"/>
              <a:defRPr sz="3234">
                <a:latin typeface="Arial"/>
                <a:ea typeface="Arial"/>
                <a:cs typeface="Arial"/>
                <a:sym typeface="Arial"/>
              </a:defRPr>
            </a:lvl2pPr>
            <a:lvl3pPr marL="1223619" indent="-309266" defTabSz="457176">
              <a:spcBef>
                <a:spcPts val="773"/>
              </a:spcBef>
              <a:buSzPct val="100000"/>
              <a:buFont typeface="Arial"/>
              <a:defRPr sz="3234">
                <a:latin typeface="Arial"/>
                <a:ea typeface="Arial"/>
                <a:cs typeface="Arial"/>
                <a:sym typeface="Arial"/>
              </a:defRPr>
            </a:lvl3pPr>
            <a:lvl4pPr marL="1747067" indent="-375538" defTabSz="457176">
              <a:spcBef>
                <a:spcPts val="773"/>
              </a:spcBef>
              <a:buSzPct val="100000"/>
              <a:buFont typeface="Arial"/>
              <a:buChar char="–"/>
              <a:defRPr sz="3234">
                <a:latin typeface="Arial"/>
                <a:ea typeface="Arial"/>
                <a:cs typeface="Arial"/>
                <a:sym typeface="Arial"/>
              </a:defRPr>
            </a:lvl4pPr>
            <a:lvl5pPr marL="2204243" indent="-375538" defTabSz="457176">
              <a:spcBef>
                <a:spcPts val="773"/>
              </a:spcBef>
              <a:buSzPct val="100000"/>
              <a:buFont typeface="Arial"/>
              <a:buChar char="»"/>
              <a:defRPr sz="3234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99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669727" y="312539"/>
            <a:ext cx="7804547" cy="1518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669727" y="1830586"/>
            <a:ext cx="7804547" cy="44201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4373571" y="6505277"/>
            <a:ext cx="387928" cy="29738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266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</p:sldLayoutIdLst>
  <p:transition spd="med"/>
  <p:txStyles>
    <p:titleStyle>
      <a:lvl1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312528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625056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937584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250112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1562640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1875168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2187696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2500224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2812752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376517" y="181523"/>
            <a:ext cx="8042275" cy="497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2145" tIns="32145" rIns="32145" bIns="32145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2812" dirty="0">
                <a:latin typeface="Adobe Garamond Pro Bold" panose="02020702060506020403" pitchFamily="18" charset="0"/>
              </a:rPr>
              <a:t>Alopecias </a:t>
            </a:r>
            <a:r>
              <a:rPr lang="es-ES" sz="1400" dirty="0">
                <a:latin typeface="Adobe Garamond Pro Bold" panose="02020702060506020403" pitchFamily="18" charset="0"/>
              </a:rPr>
              <a:t>COD: OP12.CA01.03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286730" y="6334661"/>
            <a:ext cx="8547055" cy="2437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320341">
              <a:spcBef>
                <a:spcPts val="211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492" b="1" i="1" dirty="0"/>
              <a:t>ATENCIÓN</a:t>
            </a:r>
            <a:r>
              <a:rPr lang="es-ES" sz="492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graphicFrame>
        <p:nvGraphicFramePr>
          <p:cNvPr id="26" name="Tabla 4">
            <a:extLst>
              <a:ext uri="{FF2B5EF4-FFF2-40B4-BE49-F238E27FC236}">
                <a16:creationId xmlns:a16="http://schemas.microsoft.com/office/drawing/2014/main" id="{24D4CCF0-AD6A-4495-9143-D1D0637FA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808645"/>
              </p:ext>
            </p:extLst>
          </p:nvPr>
        </p:nvGraphicFramePr>
        <p:xfrm>
          <a:off x="310215" y="702070"/>
          <a:ext cx="4143253" cy="5493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2753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930232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1481667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  <a:gridCol w="1498601">
                  <a:extLst>
                    <a:ext uri="{9D8B030D-6E8A-4147-A177-3AD203B41FA5}">
                      <a16:colId xmlns:a16="http://schemas.microsoft.com/office/drawing/2014/main" val="4170393967"/>
                    </a:ext>
                  </a:extLst>
                </a:gridCol>
              </a:tblGrid>
              <a:tr h="170289"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>
                          <a:solidFill>
                            <a:schemeClr val="bg1"/>
                          </a:solidFill>
                          <a:latin typeface="+mn-lt"/>
                        </a:rPr>
                        <a:t>S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>
                          <a:solidFill>
                            <a:schemeClr val="bg1"/>
                          </a:solidFill>
                          <a:latin typeface="+mn-lt"/>
                        </a:rPr>
                        <a:t>TRATAMIENTO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>
                          <a:solidFill>
                            <a:schemeClr val="bg1"/>
                          </a:solidFill>
                          <a:latin typeface="+mn-lt"/>
                        </a:rPr>
                        <a:t>PRODUCTO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>
                          <a:solidFill>
                            <a:schemeClr val="bg1"/>
                          </a:solidFill>
                          <a:latin typeface="+mn-lt"/>
                        </a:rPr>
                        <a:t>DESCRIPCIÓN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839249"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800" dirty="0">
                          <a:latin typeface="+mn-lt"/>
                        </a:rPr>
                        <a:t>MESOPEELING </a:t>
                      </a:r>
                      <a:r>
                        <a:rPr lang="es-ES" sz="800" b="1" dirty="0">
                          <a:latin typeface="+mn-lt"/>
                        </a:rPr>
                        <a:t>(VER MODO APLICACIÓN: (COD: OP12.PE03.00)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800" dirty="0"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MESOTERAPIA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>
                          <a:latin typeface="+mn-lt"/>
                        </a:rPr>
                        <a:t>5 ml Saliforo</a:t>
                      </a:r>
                      <a:br>
                        <a:rPr lang="es-ES" sz="800" dirty="0">
                          <a:latin typeface="+mn-lt"/>
                        </a:rPr>
                      </a:br>
                      <a:endParaRPr lang="es-ES" sz="8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10ml </a:t>
                      </a:r>
                      <a:r>
                        <a:rPr lang="es-ES" sz="800" dirty="0" err="1">
                          <a:latin typeface="+mn-lt"/>
                        </a:rPr>
                        <a:t>Hair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  <a:r>
                        <a:rPr lang="es-ES" sz="800" dirty="0" err="1">
                          <a:latin typeface="+mn-lt"/>
                        </a:rPr>
                        <a:t>Cocktail</a:t>
                      </a:r>
                      <a:r>
                        <a:rPr lang="es-ES" sz="800" dirty="0">
                          <a:latin typeface="+mn-lt"/>
                        </a:rPr>
                        <a:t> Plus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err="1">
                          <a:latin typeface="+mn-lt"/>
                        </a:rPr>
                        <a:t>Queratolítico</a:t>
                      </a:r>
                      <a:r>
                        <a:rPr lang="es-ES" sz="800" dirty="0">
                          <a:latin typeface="+mn-lt"/>
                        </a:rPr>
                        <a:t> / Regeneración celular / Vasodilatación / Regulación metabólica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436396"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MESOPEELING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800" dirty="0"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MESOTERAPIA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 err="1">
                          <a:latin typeface="+mn-lt"/>
                        </a:rPr>
                        <a:t>Saliforo</a:t>
                      </a:r>
                      <a:br>
                        <a:rPr lang="es-ES" sz="800" dirty="0">
                          <a:latin typeface="+mn-lt"/>
                        </a:rPr>
                      </a:br>
                      <a:endParaRPr lang="es-ES" sz="8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10ml </a:t>
                      </a:r>
                      <a:r>
                        <a:rPr lang="es-ES" sz="800" dirty="0" err="1">
                          <a:latin typeface="+mn-lt"/>
                        </a:rPr>
                        <a:t>Hair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  <a:r>
                        <a:rPr lang="es-ES" sz="800" dirty="0" err="1">
                          <a:latin typeface="+mn-lt"/>
                        </a:rPr>
                        <a:t>Cocktail</a:t>
                      </a:r>
                      <a:r>
                        <a:rPr lang="es-ES" sz="800" dirty="0">
                          <a:latin typeface="+mn-lt"/>
                        </a:rPr>
                        <a:t> Plus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err="1">
                          <a:latin typeface="+mn-lt"/>
                        </a:rPr>
                        <a:t>Queratolítico</a:t>
                      </a:r>
                      <a:r>
                        <a:rPr lang="es-ES" sz="800" dirty="0">
                          <a:latin typeface="+mn-lt"/>
                        </a:rPr>
                        <a:t> / Regeneración celular / Vasodilatación / Regulación metabólica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436396"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MESOPEELING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800" dirty="0"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MESOTERAPIA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 err="1">
                          <a:latin typeface="+mn-lt"/>
                        </a:rPr>
                        <a:t>Saliforo</a:t>
                      </a:r>
                      <a:br>
                        <a:rPr lang="es-ES" sz="800" dirty="0">
                          <a:latin typeface="+mn-lt"/>
                        </a:rPr>
                      </a:br>
                      <a:endParaRPr lang="es-ES" sz="8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10ml </a:t>
                      </a:r>
                      <a:r>
                        <a:rPr lang="es-ES" sz="800" dirty="0" err="1">
                          <a:latin typeface="+mn-lt"/>
                        </a:rPr>
                        <a:t>Hair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  <a:r>
                        <a:rPr lang="es-ES" sz="800" dirty="0" err="1">
                          <a:latin typeface="+mn-lt"/>
                        </a:rPr>
                        <a:t>Cocktail</a:t>
                      </a:r>
                      <a:r>
                        <a:rPr lang="es-ES" sz="800" dirty="0">
                          <a:latin typeface="+mn-lt"/>
                        </a:rPr>
                        <a:t> Plus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err="1">
                          <a:latin typeface="+mn-lt"/>
                        </a:rPr>
                        <a:t>Queratolítico</a:t>
                      </a:r>
                      <a:r>
                        <a:rPr lang="es-ES" sz="800" dirty="0">
                          <a:latin typeface="+mn-lt"/>
                        </a:rPr>
                        <a:t> / Regeneración celular / Vasodilatación / Regulación metabólica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436396"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MESOPEELING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800" dirty="0"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MESOTERAPIA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 err="1">
                          <a:latin typeface="+mn-lt"/>
                        </a:rPr>
                        <a:t>Saliforo</a:t>
                      </a:r>
                      <a:br>
                        <a:rPr lang="es-ES" sz="800" dirty="0">
                          <a:latin typeface="+mn-lt"/>
                        </a:rPr>
                      </a:br>
                      <a:endParaRPr lang="es-ES" sz="8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10ml </a:t>
                      </a:r>
                      <a:r>
                        <a:rPr lang="es-ES" sz="800" dirty="0" err="1">
                          <a:latin typeface="+mn-lt"/>
                        </a:rPr>
                        <a:t>Hair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  <a:r>
                        <a:rPr lang="es-ES" sz="800" dirty="0" err="1">
                          <a:latin typeface="+mn-lt"/>
                        </a:rPr>
                        <a:t>Cocktail</a:t>
                      </a:r>
                      <a:r>
                        <a:rPr lang="es-ES" sz="800" dirty="0">
                          <a:latin typeface="+mn-lt"/>
                        </a:rPr>
                        <a:t> Plus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err="1">
                          <a:latin typeface="+mn-lt"/>
                        </a:rPr>
                        <a:t>Queratolítico</a:t>
                      </a:r>
                      <a:r>
                        <a:rPr lang="es-ES" sz="800" dirty="0">
                          <a:latin typeface="+mn-lt"/>
                        </a:rPr>
                        <a:t> / Regeneración celular / Vasodilatación / Regulación metabólica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436396"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MESOPEELING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800" dirty="0"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MESOTERAPIA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 err="1">
                          <a:latin typeface="+mn-lt"/>
                        </a:rPr>
                        <a:t>Saliforo</a:t>
                      </a:r>
                      <a:br>
                        <a:rPr lang="es-ES" sz="800" dirty="0">
                          <a:latin typeface="+mn-lt"/>
                        </a:rPr>
                      </a:br>
                      <a:endParaRPr lang="es-ES" sz="8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10ml </a:t>
                      </a:r>
                      <a:r>
                        <a:rPr lang="es-ES" sz="800" dirty="0" err="1">
                          <a:latin typeface="+mn-lt"/>
                        </a:rPr>
                        <a:t>Hair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  <a:r>
                        <a:rPr lang="es-ES" sz="800" dirty="0" err="1">
                          <a:latin typeface="+mn-lt"/>
                        </a:rPr>
                        <a:t>Cocktail</a:t>
                      </a:r>
                      <a:r>
                        <a:rPr lang="es-ES" sz="800" dirty="0">
                          <a:latin typeface="+mn-lt"/>
                        </a:rPr>
                        <a:t> Plus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err="1">
                          <a:latin typeface="+mn-lt"/>
                        </a:rPr>
                        <a:t>Queratolítico</a:t>
                      </a:r>
                      <a:r>
                        <a:rPr lang="es-ES" sz="800" dirty="0">
                          <a:latin typeface="+mn-lt"/>
                        </a:rPr>
                        <a:t> / Revitalización del folículo piloso / Aumento microcirculación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  <a:tr h="436396">
                <a:tc>
                  <a:txBody>
                    <a:bodyPr/>
                    <a:lstStyle/>
                    <a:p>
                      <a:pPr algn="ctr"/>
                      <a:endParaRPr lang="es-ES" sz="8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MESOPEELING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800" dirty="0"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MESOTERAPIA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 err="1">
                          <a:latin typeface="+mn-lt"/>
                        </a:rPr>
                        <a:t>Saliforo</a:t>
                      </a:r>
                      <a:br>
                        <a:rPr lang="es-ES" sz="800" dirty="0">
                          <a:latin typeface="+mn-lt"/>
                        </a:rPr>
                      </a:br>
                      <a:endParaRPr lang="es-ES" sz="8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10ml </a:t>
                      </a:r>
                      <a:r>
                        <a:rPr lang="es-ES" sz="800" dirty="0" err="1">
                          <a:latin typeface="+mn-lt"/>
                        </a:rPr>
                        <a:t>Hair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  <a:r>
                        <a:rPr lang="es-ES" sz="800" dirty="0" err="1">
                          <a:latin typeface="+mn-lt"/>
                        </a:rPr>
                        <a:t>Cocktail</a:t>
                      </a:r>
                      <a:r>
                        <a:rPr lang="es-ES" sz="800" dirty="0">
                          <a:latin typeface="+mn-lt"/>
                        </a:rPr>
                        <a:t> Plus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err="1">
                          <a:latin typeface="+mn-lt"/>
                        </a:rPr>
                        <a:t>Queratolítico</a:t>
                      </a:r>
                      <a:r>
                        <a:rPr lang="es-ES" sz="800" dirty="0">
                          <a:latin typeface="+mn-lt"/>
                        </a:rPr>
                        <a:t> / Regeneración celular / Vasodilatación / Regulación metabólica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79280085"/>
                  </a:ext>
                </a:extLst>
              </a:tr>
              <a:tr h="532787">
                <a:tc>
                  <a:txBody>
                    <a:bodyPr/>
                    <a:lstStyle/>
                    <a:p>
                      <a:pPr algn="ctr"/>
                      <a:endParaRPr lang="es-ES" sz="8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MESOPEELING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800" dirty="0"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MESOTERAPIA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8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 err="1">
                          <a:latin typeface="+mn-lt"/>
                        </a:rPr>
                        <a:t>Saliforo</a:t>
                      </a:r>
                      <a:br>
                        <a:rPr lang="es-ES" sz="800" dirty="0">
                          <a:latin typeface="+mn-lt"/>
                        </a:rPr>
                      </a:br>
                      <a:endParaRPr lang="es-ES" sz="8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5ml HCPR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8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dirty="0" err="1">
                          <a:latin typeface="+mn-lt"/>
                        </a:rPr>
                        <a:t>Queratolítico</a:t>
                      </a:r>
                      <a:r>
                        <a:rPr lang="es-ES" sz="800" dirty="0">
                          <a:latin typeface="+mn-lt"/>
                        </a:rPr>
                        <a:t> / Revitalización del folículo piloso / Aumento microcirculación</a:t>
                      </a:r>
                    </a:p>
                    <a:p>
                      <a:pPr algn="ctr"/>
                      <a:endParaRPr lang="es-ES" sz="8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8129879"/>
                  </a:ext>
                </a:extLst>
              </a:tr>
              <a:tr h="532787">
                <a:tc>
                  <a:txBody>
                    <a:bodyPr/>
                    <a:lstStyle/>
                    <a:p>
                      <a:pPr algn="ctr"/>
                      <a:endParaRPr lang="es-ES" sz="8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MESOPEELING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800" dirty="0"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MESOTERAPIA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8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 err="1">
                          <a:latin typeface="+mn-lt"/>
                        </a:rPr>
                        <a:t>Saliforo</a:t>
                      </a:r>
                      <a:br>
                        <a:rPr lang="es-ES" sz="800" dirty="0">
                          <a:latin typeface="+mn-lt"/>
                        </a:rPr>
                      </a:br>
                      <a:endParaRPr lang="es-ES" sz="8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5ml HCPR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8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dirty="0" err="1">
                          <a:latin typeface="+mn-lt"/>
                        </a:rPr>
                        <a:t>Queratolítico</a:t>
                      </a:r>
                      <a:r>
                        <a:rPr lang="es-ES" sz="800" dirty="0">
                          <a:latin typeface="+mn-lt"/>
                        </a:rPr>
                        <a:t> / Revitalización del folículo piloso / Aumento microcirculación</a:t>
                      </a:r>
                    </a:p>
                    <a:p>
                      <a:pPr algn="ctr"/>
                      <a:endParaRPr lang="es-ES" sz="8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91430678"/>
                  </a:ext>
                </a:extLst>
              </a:tr>
              <a:tr h="532787">
                <a:tc>
                  <a:txBody>
                    <a:bodyPr/>
                    <a:lstStyle/>
                    <a:p>
                      <a:pPr algn="ctr"/>
                      <a:endParaRPr lang="es-ES" sz="8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MESOPEELING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800" dirty="0"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MESOTERAPIA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8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 err="1">
                          <a:latin typeface="+mn-lt"/>
                        </a:rPr>
                        <a:t>Saliforo</a:t>
                      </a:r>
                      <a:br>
                        <a:rPr lang="es-ES" sz="800" dirty="0">
                          <a:latin typeface="+mn-lt"/>
                        </a:rPr>
                      </a:br>
                      <a:endParaRPr lang="es-ES" sz="8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5ml HCPR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8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dirty="0" err="1">
                          <a:latin typeface="+mn-lt"/>
                        </a:rPr>
                        <a:t>Queratolítico</a:t>
                      </a:r>
                      <a:r>
                        <a:rPr lang="es-ES" sz="800" dirty="0">
                          <a:latin typeface="+mn-lt"/>
                        </a:rPr>
                        <a:t> / Revitalización del folículo piloso / Aumento microcirculación</a:t>
                      </a:r>
                    </a:p>
                    <a:p>
                      <a:pPr algn="ctr"/>
                      <a:endParaRPr lang="es-ES" sz="8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89104711"/>
                  </a:ext>
                </a:extLst>
              </a:tr>
              <a:tr h="532787">
                <a:tc>
                  <a:txBody>
                    <a:bodyPr/>
                    <a:lstStyle/>
                    <a:p>
                      <a:pPr algn="ctr"/>
                      <a:endParaRPr lang="es-ES" sz="8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MESOPEELING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800" dirty="0"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MESOTERAPIA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8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 err="1">
                          <a:latin typeface="+mn-lt"/>
                        </a:rPr>
                        <a:t>Saliforo</a:t>
                      </a:r>
                      <a:br>
                        <a:rPr lang="es-ES" sz="800" dirty="0">
                          <a:latin typeface="+mn-lt"/>
                        </a:rPr>
                      </a:br>
                      <a:endParaRPr lang="es-ES" sz="8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5ml HCPR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8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dirty="0" err="1">
                          <a:latin typeface="+mn-lt"/>
                        </a:rPr>
                        <a:t>Queratolítico</a:t>
                      </a:r>
                      <a:r>
                        <a:rPr lang="es-ES" sz="800" dirty="0">
                          <a:latin typeface="+mn-lt"/>
                        </a:rPr>
                        <a:t> / Revitalización del folículo piloso / Aumento microcirculación</a:t>
                      </a:r>
                    </a:p>
                    <a:p>
                      <a:pPr algn="ctr"/>
                      <a:endParaRPr lang="es-ES" sz="8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18042178"/>
                  </a:ext>
                </a:extLst>
              </a:tr>
            </a:tbl>
          </a:graphicData>
        </a:graphic>
      </p:graphicFrame>
      <p:graphicFrame>
        <p:nvGraphicFramePr>
          <p:cNvPr id="8" name="Tabla 19">
            <a:extLst>
              <a:ext uri="{FF2B5EF4-FFF2-40B4-BE49-F238E27FC236}">
                <a16:creationId xmlns:a16="http://schemas.microsoft.com/office/drawing/2014/main" id="{3780B879-AC8A-4756-80C6-90CEDBC3A7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477470"/>
              </p:ext>
            </p:extLst>
          </p:nvPr>
        </p:nvGraphicFramePr>
        <p:xfrm>
          <a:off x="4555067" y="463903"/>
          <a:ext cx="4278718" cy="58749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1333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450152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1897233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820579">
                <a:tc>
                  <a:txBody>
                    <a:bodyPr/>
                    <a:lstStyle/>
                    <a:p>
                      <a:pPr algn="l"/>
                      <a:r>
                        <a:rPr lang="es-ES" sz="105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050" baseline="0" dirty="0">
                          <a:latin typeface="+mn-lt"/>
                        </a:rPr>
                        <a:t>Mejorar la alopecia, contrarrestando y previniendo la pérdida del cabello, aportando la nutrición y </a:t>
                      </a:r>
                      <a:r>
                        <a:rPr lang="es-ES" sz="1050" baseline="0" dirty="0" err="1">
                          <a:latin typeface="+mn-lt"/>
                        </a:rPr>
                        <a:t>bioestimulación</a:t>
                      </a:r>
                      <a:r>
                        <a:rPr lang="es-ES" sz="1050" baseline="0" dirty="0">
                          <a:latin typeface="+mn-lt"/>
                        </a:rPr>
                        <a:t> necesaria para equilibrar y recuperar la vitalidad capilar.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372991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5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050" baseline="0" dirty="0">
                          <a:latin typeface="+mn-lt"/>
                        </a:rPr>
                        <a:t>Hombre y Mujer que presente debilidad capilar  con o sin zonas despobladas y pérdida de cabello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821337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NEOPEN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Velocidad:2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Profundad: 1mm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0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5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0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0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0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0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0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0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4</a:t>
                      </a:r>
                    </a:p>
                    <a:p>
                      <a:pPr marL="171450" indent="-171450" algn="just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0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0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671383">
                <a:tc>
                  <a:txBody>
                    <a:bodyPr/>
                    <a:lstStyle/>
                    <a:p>
                      <a:pPr algn="l"/>
                      <a:endParaRPr lang="es-ES" sz="105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s-ES" sz="105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105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endParaRPr lang="es-ES" sz="1050" baseline="0" dirty="0">
                        <a:latin typeface="+mn-lt"/>
                      </a:endParaRPr>
                    </a:p>
                    <a:p>
                      <a:pPr algn="just"/>
                      <a:r>
                        <a:rPr lang="es-ES" sz="1050" baseline="0" dirty="0">
                          <a:latin typeface="+mn-lt"/>
                        </a:rPr>
                        <a:t>De 10 a 15  dependiendo del estado.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969776">
                <a:tc>
                  <a:txBody>
                    <a:bodyPr/>
                    <a:lstStyle/>
                    <a:p>
                      <a:pPr algn="l"/>
                      <a:r>
                        <a:rPr lang="es-ES" sz="105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  <a:p>
                      <a:pPr algn="l"/>
                      <a:endParaRPr lang="es-ES" sz="105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endParaRPr lang="es-ES" sz="105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endParaRPr lang="es-ES" sz="105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05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945134">
                <a:tc>
                  <a:txBody>
                    <a:bodyPr/>
                    <a:lstStyle/>
                    <a:p>
                      <a:pPr algn="l"/>
                      <a:r>
                        <a:rPr lang="es-ES" sz="105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es-ES" sz="11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Es posible que en las primeras sesiones el paciente experimente un aumento en la caída del cabello. Esto se debe al empuje ocasionado por el cabello nuevo sobre el viejo y/o debilitado	</a:t>
                      </a:r>
                    </a:p>
                    <a:p>
                      <a:endParaRPr lang="es-ES" sz="11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372991">
                <a:tc>
                  <a:txBody>
                    <a:bodyPr/>
                    <a:lstStyle/>
                    <a:p>
                      <a:pPr algn="l"/>
                      <a:r>
                        <a:rPr lang="es-ES" sz="105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05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dobe Garamond Pro Bold" panose="02020702060506020403" pitchFamily="18" charset="0"/>
                        </a:rPr>
                        <a:t>COD: OP12.CA01.03 </a:t>
                      </a:r>
                      <a:endParaRPr lang="es-ES" sz="1050" b="1" i="0" u="none" strike="noStrike" cap="none" spc="0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372991">
                <a:tc>
                  <a:txBody>
                    <a:bodyPr/>
                    <a:lstStyle/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5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05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050" baseline="0" dirty="0">
                          <a:latin typeface="+mn-lt"/>
                        </a:rPr>
                        <a:t>Dia : </a:t>
                      </a:r>
                      <a:r>
                        <a:rPr lang="es-ES" sz="1050" baseline="0" dirty="0" err="1">
                          <a:latin typeface="+mn-lt"/>
                        </a:rPr>
                        <a:t>Densihair</a:t>
                      </a:r>
                      <a:r>
                        <a:rPr lang="es-ES" sz="1050" baseline="0" dirty="0">
                          <a:latin typeface="+mn-lt"/>
                        </a:rPr>
                        <a:t> </a:t>
                      </a:r>
                      <a:r>
                        <a:rPr lang="es-ES" sz="1050" baseline="0" dirty="0" err="1">
                          <a:latin typeface="+mn-lt"/>
                        </a:rPr>
                        <a:t>Boost</a:t>
                      </a:r>
                      <a:r>
                        <a:rPr lang="es-ES" sz="1050" baseline="0" dirty="0">
                          <a:latin typeface="+mn-lt"/>
                        </a:rPr>
                        <a:t> Capsules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050" baseline="0" dirty="0">
                          <a:latin typeface="+mn-lt"/>
                        </a:rPr>
                        <a:t>Noche: loción capilar </a:t>
                      </a:r>
                      <a:r>
                        <a:rPr lang="es-ES" sz="1050" baseline="0" dirty="0" err="1">
                          <a:latin typeface="+mn-lt"/>
                        </a:rPr>
                        <a:t>Anti-hair</a:t>
                      </a:r>
                      <a:r>
                        <a:rPr lang="es-ES" sz="1050" baseline="0" dirty="0">
                          <a:latin typeface="+mn-lt"/>
                        </a:rPr>
                        <a:t> los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694728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7034</TotalTime>
  <Words>473</Words>
  <Application>Microsoft Office PowerPoint</Application>
  <PresentationFormat>Presentación en pantalla (4:3)</PresentationFormat>
  <Paragraphs>99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Adobe Garamond Pro Bold</vt:lpstr>
      <vt:lpstr>Arial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gangles</cp:lastModifiedBy>
  <cp:revision>270</cp:revision>
  <dcterms:created xsi:type="dcterms:W3CDTF">2020-02-17T15:17:27Z</dcterms:created>
  <dcterms:modified xsi:type="dcterms:W3CDTF">2022-04-29T09:13:24Z</dcterms:modified>
</cp:coreProperties>
</file>