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 marL="0" marR="0" indent="0" algn="l" defTabSz="642915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266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4107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531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B628"/>
    <a:srgbClr val="071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042" autoAdjust="0"/>
    <p:restoredTop sz="96327"/>
  </p:normalViewPr>
  <p:slideViewPr>
    <p:cSldViewPr snapToGrid="0" snapToObjects="1">
      <p:cViewPr varScale="1">
        <p:scale>
          <a:sx n="85" d="100"/>
          <a:sy n="85" d="100"/>
        </p:scale>
        <p:origin x="189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8" name="Shape 1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21457" latinLnBrk="0">
      <a:lnSpc>
        <a:spcPct val="117999"/>
      </a:lnSpc>
      <a:defRPr sz="1547">
        <a:latin typeface="Helvetica" pitchFamily="2" charset="0"/>
        <a:ea typeface="+mj-ea"/>
        <a:cs typeface="+mj-cs"/>
        <a:sym typeface="Helvetica Neue"/>
      </a:defRPr>
    </a:lvl1pPr>
    <a:lvl2pPr indent="160729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2pPr>
    <a:lvl3pPr indent="321457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3pPr>
    <a:lvl4pPr indent="482186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4pPr>
    <a:lvl5pPr indent="642915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5pPr>
    <a:lvl6pPr indent="803643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6pPr>
    <a:lvl7pPr indent="964372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7pPr>
    <a:lvl8pPr indent="1125101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8pPr>
    <a:lvl9pPr indent="1285829" defTabSz="321457" latinLnBrk="0">
      <a:lnSpc>
        <a:spcPct val="117999"/>
      </a:lnSpc>
      <a:defRPr sz="1547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o del título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1" cy="1362076"/>
          </a:xfrm>
          <a:prstGeom prst="rect">
            <a:avLst/>
          </a:prstGeom>
        </p:spPr>
        <p:txBody>
          <a:bodyPr lIns="65022" tIns="65022" rIns="65022" bIns="65022" anchor="t"/>
          <a:lstStyle>
            <a:lvl1pPr algn="l" defTabSz="457176">
              <a:defRPr sz="4008" b="1" cap="all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07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722313" y="2906714"/>
            <a:ext cx="7772401" cy="1500188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0" defTabSz="457176">
              <a:spcBef>
                <a:spcPts val="422"/>
              </a:spcBef>
              <a:buSzTx/>
              <a:buNone/>
              <a:defRPr sz="1969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0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16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199"/>
            <a:ext cx="4038602" cy="452596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633"/>
              </a:spcBef>
              <a:buSzPct val="100000"/>
              <a:buFont typeface="Arial"/>
              <a:defRPr sz="2812">
                <a:latin typeface="Arial"/>
                <a:ea typeface="Arial"/>
                <a:cs typeface="Arial"/>
                <a:sym typeface="Arial"/>
              </a:defRPr>
            </a:lvl1pPr>
            <a:lvl2pPr marL="793334" indent="-336159" defTabSz="457176">
              <a:spcBef>
                <a:spcPts val="633"/>
              </a:spcBef>
              <a:buSzPct val="100000"/>
              <a:buFont typeface="Arial"/>
              <a:buChar char="–"/>
              <a:defRPr sz="2812">
                <a:latin typeface="Arial"/>
                <a:ea typeface="Arial"/>
                <a:cs typeface="Arial"/>
                <a:sym typeface="Arial"/>
              </a:defRPr>
            </a:lvl2pPr>
            <a:lvl3pPr marL="1240908" indent="-326554" defTabSz="457176">
              <a:spcBef>
                <a:spcPts val="633"/>
              </a:spcBef>
              <a:buSzPct val="100000"/>
              <a:buFont typeface="Arial"/>
              <a:defRPr sz="2812">
                <a:latin typeface="Arial"/>
                <a:ea typeface="Arial"/>
                <a:cs typeface="Arial"/>
                <a:sym typeface="Arial"/>
              </a:defRPr>
            </a:lvl3pPr>
            <a:lvl4pPr marL="1723202" indent="-351674" defTabSz="457176">
              <a:spcBef>
                <a:spcPts val="633"/>
              </a:spcBef>
              <a:buSzPct val="100000"/>
              <a:buFont typeface="Arial"/>
              <a:buChar char="–"/>
              <a:defRPr sz="2812">
                <a:latin typeface="Arial"/>
                <a:ea typeface="Arial"/>
                <a:cs typeface="Arial"/>
                <a:sym typeface="Arial"/>
              </a:defRPr>
            </a:lvl4pPr>
            <a:lvl5pPr marL="2180380" indent="-351674" defTabSz="457176">
              <a:spcBef>
                <a:spcPts val="633"/>
              </a:spcBef>
              <a:buSzPct val="100000"/>
              <a:buFont typeface="Arial"/>
              <a:buChar char="»"/>
              <a:defRPr sz="2812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1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25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457201" y="1535112"/>
            <a:ext cx="4040189" cy="639764"/>
          </a:xfrm>
          <a:prstGeom prst="rect">
            <a:avLst/>
          </a:prstGeom>
        </p:spPr>
        <p:txBody>
          <a:bodyPr lIns="65022" tIns="65022" rIns="65022" bIns="65022" anchor="b"/>
          <a:lstStyle>
            <a:lvl1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1pPr>
            <a:lvl2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2pPr>
            <a:lvl3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3pPr>
            <a:lvl4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4pPr>
            <a:lvl5pPr marL="0" indent="0" defTabSz="457176">
              <a:spcBef>
                <a:spcPts val="562"/>
              </a:spcBef>
              <a:buSzTx/>
              <a:buNone/>
              <a:defRPr sz="2391" b="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26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4645025" y="1535113"/>
            <a:ext cx="4041777" cy="639762"/>
          </a:xfrm>
          <a:prstGeom prst="rect">
            <a:avLst/>
          </a:prstGeom>
        </p:spPr>
        <p:txBody>
          <a:bodyPr lIns="65022" tIns="65022" rIns="65022" bIns="65022" anchor="b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3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5" cy="1162051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457176">
              <a:defRPr sz="1969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50" name="Nivel de texto 1…"/>
          <p:cNvSpPr txBox="1">
            <a:spLocks noGrp="1"/>
          </p:cNvSpPr>
          <p:nvPr>
            <p:ph type="body" idx="1"/>
          </p:nvPr>
        </p:nvSpPr>
        <p:spPr>
          <a:xfrm>
            <a:off x="3575050" y="273049"/>
            <a:ext cx="5111750" cy="585311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1pPr>
            <a:lvl2pPr marL="785771" indent="-328596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2pPr>
            <a:lvl3pPr marL="1223619" indent="-309266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3pPr>
            <a:lvl4pPr marL="1747067" indent="-375538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4pPr>
            <a:lvl5pPr marL="2204243" indent="-375538" defTabSz="457176">
              <a:spcBef>
                <a:spcPts val="773"/>
              </a:spcBef>
              <a:buSzPct val="100000"/>
              <a:buFont typeface="Arial"/>
              <a:buChar char="»"/>
              <a:defRPr sz="3234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51" name="Marcador de texto 3"/>
          <p:cNvSpPr>
            <a:spLocks noGrp="1"/>
          </p:cNvSpPr>
          <p:nvPr>
            <p:ph type="body" sz="half" idx="13"/>
          </p:nvPr>
        </p:nvSpPr>
        <p:spPr>
          <a:xfrm>
            <a:off x="457200" y="1435101"/>
            <a:ext cx="3008315" cy="4691063"/>
          </a:xfrm>
          <a:prstGeom prst="rect">
            <a:avLst/>
          </a:prstGeom>
        </p:spPr>
        <p:txBody>
          <a:bodyPr lIns="65022" tIns="65022" rIns="65022" bIns="65022" anchor="t"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5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o del título"/>
          <p:cNvSpPr txBox="1">
            <a:spLocks noGrp="1"/>
          </p:cNvSpPr>
          <p:nvPr>
            <p:ph type="title"/>
          </p:nvPr>
        </p:nvSpPr>
        <p:spPr>
          <a:xfrm>
            <a:off x="1792288" y="4800599"/>
            <a:ext cx="5486401" cy="566739"/>
          </a:xfrm>
          <a:prstGeom prst="rect">
            <a:avLst/>
          </a:prstGeom>
        </p:spPr>
        <p:txBody>
          <a:bodyPr lIns="65022" tIns="65022" rIns="65022" bIns="65022" anchor="b"/>
          <a:lstStyle>
            <a:lvl1pPr algn="l" defTabSz="457176">
              <a:defRPr sz="1969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60" name="Marcador de posición de imagen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161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8"/>
            <a:ext cx="5486401" cy="80486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1pPr>
            <a:lvl2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2pPr>
            <a:lvl3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3pPr>
            <a:lvl4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4pPr>
            <a:lvl5pPr marL="0" indent="0" defTabSz="457176">
              <a:spcBef>
                <a:spcPts val="281"/>
              </a:spcBef>
              <a:buSzTx/>
              <a:buNone/>
              <a:defRPr sz="1406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6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17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457201" y="2265070"/>
            <a:ext cx="4040189" cy="3861094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562"/>
              </a:spcBef>
              <a:buSzPct val="100000"/>
              <a:buFont typeface="Arial"/>
              <a:defRPr sz="2391">
                <a:latin typeface="Arial"/>
                <a:ea typeface="Arial"/>
                <a:cs typeface="Arial"/>
                <a:sym typeface="Arial"/>
              </a:defRPr>
            </a:lvl1pPr>
            <a:lvl2pPr marL="804140" indent="-346964" defTabSz="457176">
              <a:spcBef>
                <a:spcPts val="562"/>
              </a:spcBef>
              <a:buSzPct val="100000"/>
              <a:buFont typeface="Arial"/>
              <a:buChar char="–"/>
              <a:defRPr sz="2391">
                <a:latin typeface="Arial"/>
                <a:ea typeface="Arial"/>
                <a:cs typeface="Arial"/>
                <a:sym typeface="Arial"/>
              </a:defRPr>
            </a:lvl2pPr>
            <a:lvl3pPr marL="1213276" indent="-298923" defTabSz="457176">
              <a:spcBef>
                <a:spcPts val="562"/>
              </a:spcBef>
              <a:buSzPct val="100000"/>
              <a:buFont typeface="Arial"/>
              <a:defRPr sz="2391">
                <a:latin typeface="Arial"/>
                <a:ea typeface="Arial"/>
                <a:cs typeface="Arial"/>
                <a:sym typeface="Arial"/>
              </a:defRPr>
            </a:lvl3pPr>
            <a:lvl4pPr marL="1709442" indent="-337912" defTabSz="457176">
              <a:spcBef>
                <a:spcPts val="562"/>
              </a:spcBef>
              <a:buSzPct val="100000"/>
              <a:buFont typeface="Arial"/>
              <a:buChar char="–"/>
              <a:defRPr sz="2391">
                <a:latin typeface="Arial"/>
                <a:ea typeface="Arial"/>
                <a:cs typeface="Arial"/>
                <a:sym typeface="Arial"/>
              </a:defRPr>
            </a:lvl4pPr>
            <a:lvl5pPr marL="2166618" indent="-337912" defTabSz="457176">
              <a:spcBef>
                <a:spcPts val="562"/>
              </a:spcBef>
              <a:buSzPct val="100000"/>
              <a:buFont typeface="Arial"/>
              <a:buChar char="»"/>
              <a:defRPr sz="2391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171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28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65"/>
          <p:cNvSpPr>
            <a:spLocks noGrp="1"/>
          </p:cNvSpPr>
          <p:nvPr>
            <p:ph type="pic" sz="half" idx="13"/>
          </p:nvPr>
        </p:nvSpPr>
        <p:spPr>
          <a:xfrm>
            <a:off x="4723805" y="1830586"/>
            <a:ext cx="3750469" cy="442019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3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38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69726" y="1830586"/>
            <a:ext cx="3750469" cy="4420195"/>
          </a:xfrm>
          <a:prstGeom prst="rect">
            <a:avLst/>
          </a:prstGeom>
        </p:spPr>
        <p:txBody>
          <a:bodyPr/>
          <a:lstStyle>
            <a:lvl1pPr marL="241093" indent="-241093">
              <a:spcBef>
                <a:spcPts val="2250"/>
              </a:spcBef>
              <a:defRPr sz="1969"/>
            </a:lvl1pPr>
            <a:lvl2pPr marL="482186" indent="-241093">
              <a:spcBef>
                <a:spcPts val="2250"/>
              </a:spcBef>
              <a:defRPr sz="1969"/>
            </a:lvl2pPr>
            <a:lvl3pPr marL="723279" indent="-241093">
              <a:spcBef>
                <a:spcPts val="2250"/>
              </a:spcBef>
              <a:defRPr sz="1969"/>
            </a:lvl3pPr>
            <a:lvl4pPr marL="964372" indent="-241093">
              <a:spcBef>
                <a:spcPts val="2250"/>
              </a:spcBef>
              <a:defRPr sz="1969"/>
            </a:lvl4pPr>
            <a:lvl5pPr marL="1205465" indent="-241093">
              <a:spcBef>
                <a:spcPts val="2250"/>
              </a:spcBef>
              <a:defRPr sz="1969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3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Nivel de texto 1…"/>
          <p:cNvSpPr txBox="1">
            <a:spLocks noGrp="1"/>
          </p:cNvSpPr>
          <p:nvPr>
            <p:ph type="body" idx="1"/>
          </p:nvPr>
        </p:nvSpPr>
        <p:spPr>
          <a:xfrm>
            <a:off x="669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83"/>
          <p:cNvSpPr>
            <a:spLocks noGrp="1"/>
          </p:cNvSpPr>
          <p:nvPr>
            <p:ph type="pic" sz="quarter" idx="13"/>
          </p:nvPr>
        </p:nvSpPr>
        <p:spPr>
          <a:xfrm>
            <a:off x="4723805" y="3580805"/>
            <a:ext cx="3750469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5" name="Shape 84"/>
          <p:cNvSpPr>
            <a:spLocks noGrp="1"/>
          </p:cNvSpPr>
          <p:nvPr>
            <p:ph type="pic" sz="quarter" idx="14"/>
          </p:nvPr>
        </p:nvSpPr>
        <p:spPr>
          <a:xfrm>
            <a:off x="4728177" y="625078"/>
            <a:ext cx="3750471" cy="26521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6" name="Shape 85"/>
          <p:cNvSpPr>
            <a:spLocks noGrp="1"/>
          </p:cNvSpPr>
          <p:nvPr>
            <p:ph type="pic" sz="half" idx="15"/>
          </p:nvPr>
        </p:nvSpPr>
        <p:spPr>
          <a:xfrm>
            <a:off x="669726" y="625078"/>
            <a:ext cx="3750469" cy="56078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5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2969" y="4473774"/>
            <a:ext cx="7358063" cy="33039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687"/>
            </a:lvl1pPr>
            <a:lvl2pPr marL="520879" indent="-208351" algn="ctr">
              <a:spcBef>
                <a:spcPts val="0"/>
              </a:spcBef>
              <a:defRPr sz="1687"/>
            </a:lvl2pPr>
            <a:lvl3pPr marL="833407" indent="-208351" algn="ctr">
              <a:spcBef>
                <a:spcPts val="0"/>
              </a:spcBef>
              <a:defRPr sz="1687"/>
            </a:lvl3pPr>
            <a:lvl4pPr marL="1145936" indent="-208351" algn="ctr">
              <a:spcBef>
                <a:spcPts val="0"/>
              </a:spcBef>
              <a:defRPr sz="1687"/>
            </a:lvl4pPr>
            <a:lvl5pPr marL="1458464" indent="-208352" algn="ctr">
              <a:spcBef>
                <a:spcPts val="0"/>
              </a:spcBef>
              <a:defRPr sz="1687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65" name="Shape 94"/>
          <p:cNvSpPr>
            <a:spLocks noGrp="1"/>
          </p:cNvSpPr>
          <p:nvPr>
            <p:ph type="body" sz="quarter" idx="13"/>
          </p:nvPr>
        </p:nvSpPr>
        <p:spPr>
          <a:xfrm>
            <a:off x="892969" y="3000375"/>
            <a:ext cx="7358063" cy="4822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s-ES"/>
              <a:t>Haga clic en el icono para agregar una imagen</a:t>
            </a:r>
            <a:endParaRPr/>
          </a:p>
        </p:txBody>
      </p:sp>
      <p:sp>
        <p:nvSpPr>
          <p:cNvPr id="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o del título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</p:spPr>
        <p:txBody>
          <a:bodyPr lIns="65022" tIns="65022" rIns="65022" bIns="65022"/>
          <a:lstStyle>
            <a:lvl1pPr defTabSz="457176">
              <a:defRPr sz="443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s-ES"/>
              <a:t>Haga clic para modificar el estilo de título del patrón</a:t>
            </a:r>
            <a:endParaRPr/>
          </a:p>
        </p:txBody>
      </p:sp>
      <p:sp>
        <p:nvSpPr>
          <p:cNvPr id="98" name="Nivel de texto 1…"/>
          <p:cNvSpPr txBox="1">
            <a:spLocks noGrp="1"/>
          </p:cNvSpPr>
          <p:nvPr>
            <p:ph type="body" idx="1"/>
          </p:nvPr>
        </p:nvSpPr>
        <p:spPr>
          <a:xfrm>
            <a:off x="457200" y="1600199"/>
            <a:ext cx="8229600" cy="4525965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342881" indent="-342881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1pPr>
            <a:lvl2pPr marL="785771" indent="-328596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2pPr>
            <a:lvl3pPr marL="1223619" indent="-309266" defTabSz="457176">
              <a:spcBef>
                <a:spcPts val="773"/>
              </a:spcBef>
              <a:buSzPct val="100000"/>
              <a:buFont typeface="Arial"/>
              <a:defRPr sz="3234">
                <a:latin typeface="Arial"/>
                <a:ea typeface="Arial"/>
                <a:cs typeface="Arial"/>
                <a:sym typeface="Arial"/>
              </a:defRPr>
            </a:lvl3pPr>
            <a:lvl4pPr marL="1747067" indent="-375538" defTabSz="457176">
              <a:spcBef>
                <a:spcPts val="773"/>
              </a:spcBef>
              <a:buSzPct val="100000"/>
              <a:buFont typeface="Arial"/>
              <a:buChar char="–"/>
              <a:defRPr sz="3234">
                <a:latin typeface="Arial"/>
                <a:ea typeface="Arial"/>
                <a:cs typeface="Arial"/>
                <a:sym typeface="Arial"/>
              </a:defRPr>
            </a:lvl4pPr>
            <a:lvl5pPr marL="2204243" indent="-375538" defTabSz="457176">
              <a:spcBef>
                <a:spcPts val="773"/>
              </a:spcBef>
              <a:buSzPct val="100000"/>
              <a:buFont typeface="Arial"/>
              <a:buChar char="»"/>
              <a:defRPr sz="3234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/>
          </a:p>
        </p:txBody>
      </p:sp>
      <p:sp>
        <p:nvSpPr>
          <p:cNvPr id="9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8286182" y="6381308"/>
            <a:ext cx="400619" cy="315210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>
              <a:defRPr sz="1195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669727" y="312539"/>
            <a:ext cx="7804547" cy="15180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69727" y="1830586"/>
            <a:ext cx="7804547" cy="44201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4373571" y="6505277"/>
            <a:ext cx="387928" cy="29738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266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</p:sldLayoutIdLst>
  <p:transition spd="med"/>
  <p:txStyles>
    <p:titleStyle>
      <a:lvl1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25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312528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625056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937584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250112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1562640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1875168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2187696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2500224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2812752" marR="0" indent="-312528" algn="l" defTabSz="410751" rtl="0" eaLnBrk="1" latinLnBrk="0" hangingPunct="1">
        <a:lnSpc>
          <a:spcPct val="100000"/>
        </a:lnSpc>
        <a:spcBef>
          <a:spcPts val="2953"/>
        </a:spcBef>
        <a:spcAft>
          <a:spcPts val="0"/>
        </a:spcAft>
        <a:buClrTx/>
        <a:buSzPct val="75000"/>
        <a:buFontTx/>
        <a:buChar char="•"/>
        <a:tabLst/>
        <a:defRPr sz="2531" b="0" i="0" u="none" strike="noStrike" cap="none" spc="0" baseline="0"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410751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66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8189AADA-B79B-44F2-996D-C2046E8FD5E0}"/>
              </a:ext>
            </a:extLst>
          </p:cNvPr>
          <p:cNvSpPr txBox="1"/>
          <p:nvPr/>
        </p:nvSpPr>
        <p:spPr>
          <a:xfrm>
            <a:off x="382267" y="196579"/>
            <a:ext cx="8042275" cy="497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2145" tIns="32145" rIns="32145" bIns="32145">
            <a:spAutoFit/>
          </a:bodyPr>
          <a:lstStyle/>
          <a:p>
            <a:pPr algn="l">
              <a:defRPr sz="6000" b="1">
                <a:latin typeface="Garamond"/>
                <a:ea typeface="Garamond"/>
                <a:cs typeface="Garamond"/>
                <a:sym typeface="Garamond"/>
              </a:defRPr>
            </a:pPr>
            <a:r>
              <a:rPr lang="es-ES" sz="2812" dirty="0" err="1">
                <a:latin typeface="Adobe Garamond Pro Bold" panose="02020702060506020403" pitchFamily="18" charset="0"/>
              </a:rPr>
              <a:t>Mesofiller</a:t>
            </a:r>
            <a:r>
              <a:rPr lang="es-ES" sz="2812" dirty="0">
                <a:latin typeface="Adobe Garamond Pro Bold" panose="02020702060506020403" pitchFamily="18" charset="0"/>
              </a:rPr>
              <a:t> con Ácido Hialurónico </a:t>
            </a:r>
            <a:r>
              <a:rPr lang="es-ES" sz="1400" dirty="0">
                <a:latin typeface="Adobe Garamond Pro Bold" panose="02020702060506020403" pitchFamily="18" charset="0"/>
              </a:rPr>
              <a:t>COD: OP12.AA019.03 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261C4A2-FBF9-497E-8723-A6F827F4150F}"/>
              </a:ext>
            </a:extLst>
          </p:cNvPr>
          <p:cNvSpPr/>
          <p:nvPr/>
        </p:nvSpPr>
        <p:spPr>
          <a:xfrm>
            <a:off x="286730" y="6334661"/>
            <a:ext cx="8547055" cy="243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0341">
              <a:spcBef>
                <a:spcPts val="211"/>
              </a:spcBef>
              <a:buClr>
                <a:srgbClr val="AEB11E"/>
              </a:buClr>
              <a:buSzPct val="100000"/>
              <a:defRPr sz="2800"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r>
              <a:rPr lang="es-ES" sz="492" b="1" i="1" dirty="0"/>
              <a:t>ATENCIÓN</a:t>
            </a:r>
            <a:r>
              <a:rPr lang="es-ES" sz="492" i="1" dirty="0"/>
              <a:t>: Este protocolo es propiedad de TOSKANI, S.L. y debe ser distribuido y utilizado bajo el consentimiento de TOSKANI. Este protocolo es orientativo y puede ser modificado según el criterio del profesional. Esta información se aporta con el objetivo de guiar al profesional en el uso de productos y aplicación. La responsabilidad final sobre el producto y medio de aplicación recae sobre quien lo aplique. Esta información no exime ni al doctor ni al personal estético que deberán utilizar una buena praxis de acuerdo a sus conocimientos en tratamientos de estética médica.</a:t>
            </a:r>
          </a:p>
        </p:txBody>
      </p:sp>
      <p:graphicFrame>
        <p:nvGraphicFramePr>
          <p:cNvPr id="26" name="Tabla 4">
            <a:extLst>
              <a:ext uri="{FF2B5EF4-FFF2-40B4-BE49-F238E27FC236}">
                <a16:creationId xmlns:a16="http://schemas.microsoft.com/office/drawing/2014/main" id="{24D4CCF0-AD6A-4495-9143-D1D0637FA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509026"/>
              </p:ext>
            </p:extLst>
          </p:nvPr>
        </p:nvGraphicFramePr>
        <p:xfrm>
          <a:off x="353034" y="695240"/>
          <a:ext cx="4145906" cy="4469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902">
                  <a:extLst>
                    <a:ext uri="{9D8B030D-6E8A-4147-A177-3AD203B41FA5}">
                      <a16:colId xmlns:a16="http://schemas.microsoft.com/office/drawing/2014/main" val="15447687"/>
                    </a:ext>
                  </a:extLst>
                </a:gridCol>
                <a:gridCol w="968508">
                  <a:extLst>
                    <a:ext uri="{9D8B030D-6E8A-4147-A177-3AD203B41FA5}">
                      <a16:colId xmlns:a16="http://schemas.microsoft.com/office/drawing/2014/main" val="2802658812"/>
                    </a:ext>
                  </a:extLst>
                </a:gridCol>
                <a:gridCol w="1296332">
                  <a:extLst>
                    <a:ext uri="{9D8B030D-6E8A-4147-A177-3AD203B41FA5}">
                      <a16:colId xmlns:a16="http://schemas.microsoft.com/office/drawing/2014/main" val="895448561"/>
                    </a:ext>
                  </a:extLst>
                </a:gridCol>
                <a:gridCol w="1648164">
                  <a:extLst>
                    <a:ext uri="{9D8B030D-6E8A-4147-A177-3AD203B41FA5}">
                      <a16:colId xmlns:a16="http://schemas.microsoft.com/office/drawing/2014/main" val="4170393967"/>
                    </a:ext>
                  </a:extLst>
                </a:gridCol>
              </a:tblGrid>
              <a:tr h="431139"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TRATAMIENTO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PRODUCTO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>
                          <a:solidFill>
                            <a:schemeClr val="bg1"/>
                          </a:solidFill>
                        </a:rPr>
                        <a:t>DESCRIPCIÓN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850444"/>
                  </a:ext>
                </a:extLst>
              </a:tr>
              <a:tr h="677755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1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  <a:defRPr/>
                      </a:pPr>
                      <a:r>
                        <a:rPr lang="es-ES" sz="800" dirty="0">
                          <a:latin typeface="+mn-lt"/>
                        </a:rPr>
                        <a:t>PEELING QUÍMICO </a:t>
                      </a:r>
                      <a:r>
                        <a:rPr lang="es-ES" sz="800" b="1" dirty="0">
                          <a:latin typeface="+mn-lt"/>
                        </a:rPr>
                        <a:t>(VER MODO APLICACIÓN: (COD: OP12.PE01.00)</a:t>
                      </a:r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 err="1">
                          <a:latin typeface="+mn-lt"/>
                        </a:rPr>
                        <a:t>Glycolic</a:t>
                      </a:r>
                      <a:r>
                        <a:rPr lang="es-ES" sz="800" dirty="0"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latin typeface="+mn-lt"/>
                        </a:rPr>
                        <a:t>Peel</a:t>
                      </a:r>
                      <a:r>
                        <a:rPr lang="es-ES" sz="800" dirty="0">
                          <a:latin typeface="+mn-lt"/>
                        </a:rPr>
                        <a:t> 20%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(60%)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NCPR (40%)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Hidratante/ mejora la matriz intercelular, rellena arrugas / </a:t>
                      </a:r>
                      <a:r>
                        <a:rPr lang="es-ES" sz="800" dirty="0" err="1"/>
                        <a:t>polirevitalizante</a:t>
                      </a: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64090273"/>
                  </a:ext>
                </a:extLst>
              </a:tr>
              <a:tr h="664174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2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(60%)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NCPR (40%)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Hidratante/ mejora la matriz intercelular, rellena arrugas / </a:t>
                      </a:r>
                      <a:r>
                        <a:rPr lang="es-ES" sz="800" dirty="0" err="1"/>
                        <a:t>polirevitalizante</a:t>
                      </a: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16482173"/>
                  </a:ext>
                </a:extLst>
              </a:tr>
              <a:tr h="649480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3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>
                          <a:latin typeface="+mn-lt"/>
                        </a:rPr>
                        <a:t>PEELING QUÍMICO </a:t>
                      </a: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endParaRPr lang="es-ES" sz="800" dirty="0"/>
                    </a:p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4107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Helvetica" pitchFamily="2" charset="0"/>
                        <a:buChar char="+"/>
                        <a:tabLst/>
                        <a:defRPr/>
                      </a:pPr>
                      <a:r>
                        <a:rPr lang="es-ES" sz="800" dirty="0" err="1">
                          <a:latin typeface="+mn-lt"/>
                        </a:rPr>
                        <a:t>Glycolic</a:t>
                      </a:r>
                      <a:r>
                        <a:rPr lang="es-ES" sz="800" dirty="0">
                          <a:latin typeface="+mn-lt"/>
                        </a:rPr>
                        <a:t> </a:t>
                      </a:r>
                      <a:r>
                        <a:rPr lang="es-ES" sz="800" dirty="0" err="1">
                          <a:latin typeface="+mn-lt"/>
                        </a:rPr>
                        <a:t>Peel</a:t>
                      </a:r>
                      <a:r>
                        <a:rPr lang="es-ES" sz="800">
                          <a:latin typeface="+mn-lt"/>
                        </a:rPr>
                        <a:t> 20%</a:t>
                      </a:r>
                      <a:endParaRPr lang="es-ES" sz="800" dirty="0">
                        <a:latin typeface="+mn-lt"/>
                      </a:endParaRP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endParaRPr lang="es-ES" sz="800" dirty="0"/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(50%)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XS 2% (50%)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 / mejora la matriz intercelular, rellena arrugas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946716"/>
                  </a:ext>
                </a:extLst>
              </a:tr>
              <a:tr h="735425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4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(60%)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NCPR (40%)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Hidratante/ mejora la matriz intercelular, rellena arrugas / </a:t>
                      </a:r>
                      <a:r>
                        <a:rPr lang="es-ES" sz="800" dirty="0" err="1"/>
                        <a:t>polirevitalizante</a:t>
                      </a:r>
                      <a:r>
                        <a:rPr lang="es-ES" sz="800" dirty="0"/>
                        <a:t> 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4397291"/>
                  </a:ext>
                </a:extLst>
              </a:tr>
              <a:tr h="681363">
                <a:tc>
                  <a:txBody>
                    <a:bodyPr/>
                    <a:lstStyle/>
                    <a:p>
                      <a:pPr algn="ctr"/>
                      <a:r>
                        <a:rPr lang="es-ES" sz="1000" b="1" dirty="0">
                          <a:solidFill>
                            <a:srgbClr val="B0B628"/>
                          </a:solidFill>
                        </a:rPr>
                        <a:t>5</a:t>
                      </a:r>
                    </a:p>
                  </a:txBody>
                  <a:tcPr marL="64294" marR="64294" marT="32147" marB="32147" anchor="ctr">
                    <a:lnL w="12700" cmpd="sng">
                      <a:noFill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Clr>
                          <a:srgbClr val="B0B628"/>
                        </a:buClr>
                        <a:buSzPct val="100000"/>
                        <a:buFont typeface="Helvetica" pitchFamily="2" charset="0"/>
                        <a:buNone/>
                        <a:tabLst/>
                      </a:pPr>
                      <a:r>
                        <a:rPr lang="es-ES" sz="800" dirty="0"/>
                        <a:t>MESOTERAPIA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MW 2% (50%)</a:t>
                      </a:r>
                    </a:p>
                    <a:p>
                      <a:pPr marL="182563" lvl="0" indent="-182563" algn="l">
                        <a:buClr>
                          <a:srgbClr val="B0B628"/>
                        </a:buClr>
                        <a:buFont typeface="Helvetica" pitchFamily="2" charset="0"/>
                        <a:buChar char="+"/>
                        <a:tabLst/>
                      </a:pPr>
                      <a:r>
                        <a:rPr lang="es-ES" sz="800" dirty="0"/>
                        <a:t>TKN HA XS 2% (50%)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800" dirty="0"/>
                        <a:t>Hidratante / mejora la matriz intercelular, rellena arrugas</a:t>
                      </a:r>
                    </a:p>
                  </a:txBody>
                  <a:tcPr marL="64294" marR="64294" marT="32147" marB="32147"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84649706"/>
                  </a:ext>
                </a:extLst>
              </a:tr>
            </a:tbl>
          </a:graphicData>
        </a:graphic>
      </p:graphicFrame>
      <p:graphicFrame>
        <p:nvGraphicFramePr>
          <p:cNvPr id="12" name="Tabla 19">
            <a:extLst>
              <a:ext uri="{FF2B5EF4-FFF2-40B4-BE49-F238E27FC236}">
                <a16:creationId xmlns:a16="http://schemas.microsoft.com/office/drawing/2014/main" id="{C0AFDC58-4E5E-40FA-9F51-2D0CFC253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767709"/>
              </p:ext>
            </p:extLst>
          </p:nvPr>
        </p:nvGraphicFramePr>
        <p:xfrm>
          <a:off x="4585430" y="611232"/>
          <a:ext cx="4205536" cy="56064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4129">
                  <a:extLst>
                    <a:ext uri="{9D8B030D-6E8A-4147-A177-3AD203B41FA5}">
                      <a16:colId xmlns:a16="http://schemas.microsoft.com/office/drawing/2014/main" val="1214909988"/>
                    </a:ext>
                  </a:extLst>
                </a:gridCol>
                <a:gridCol w="932743">
                  <a:extLst>
                    <a:ext uri="{9D8B030D-6E8A-4147-A177-3AD203B41FA5}">
                      <a16:colId xmlns:a16="http://schemas.microsoft.com/office/drawing/2014/main" val="1510252013"/>
                    </a:ext>
                  </a:extLst>
                </a:gridCol>
                <a:gridCol w="2468664">
                  <a:extLst>
                    <a:ext uri="{9D8B030D-6E8A-4147-A177-3AD203B41FA5}">
                      <a16:colId xmlns:a16="http://schemas.microsoft.com/office/drawing/2014/main" val="3086851177"/>
                    </a:ext>
                  </a:extLst>
                </a:gridCol>
              </a:tblGrid>
              <a:tr h="325769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Objetivos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900" baseline="0" dirty="0">
                          <a:latin typeface="+mn-lt"/>
                        </a:rPr>
                        <a:t>Rellenar arrugas superficiales y medias con ácido hialurónico de alta densidad sin inyección.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54663"/>
                  </a:ext>
                </a:extLst>
              </a:tr>
              <a:tr h="447932">
                <a:tc>
                  <a:txBody>
                    <a:bodyPr/>
                    <a:lstStyle/>
                    <a:p>
                      <a:pPr marL="0" marR="0" lvl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Perfil Cliente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900" baseline="0" dirty="0">
                          <a:latin typeface="+mn-lt"/>
                        </a:rPr>
                        <a:t>Pieles de avanzada edad con patas de gallo, código de barras, surcos </a:t>
                      </a:r>
                      <a:r>
                        <a:rPr lang="es-ES" sz="900" baseline="0" dirty="0" err="1">
                          <a:latin typeface="+mn-lt"/>
                        </a:rPr>
                        <a:t>nasogenianos</a:t>
                      </a:r>
                      <a:r>
                        <a:rPr lang="es-ES" sz="900" baseline="0" dirty="0">
                          <a:latin typeface="+mn-lt"/>
                        </a:rPr>
                        <a:t> , glabela o piel sin densidad</a:t>
                      </a:r>
                    </a:p>
                    <a:p>
                      <a:pPr algn="just"/>
                      <a:endParaRPr lang="es-ES" sz="900" baseline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7786429"/>
                  </a:ext>
                </a:extLst>
              </a:tr>
              <a:tr h="1058748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Técnicas de aplicación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NEOPEN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Velocidad:3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Profundidad 1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baseline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Volumnen</a:t>
                      </a: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de producto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Frente: 1ml NCPR +1ml 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Glabela: 0,5ml NCPR +0,5ml 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Naso geniano: 1ml NCPR +1ml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Pómulos: 1ml NCPR +1ml HA MW2%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Cuello: 1ml XS 2% + 1ml HA MW2%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19422563"/>
                  </a:ext>
                </a:extLst>
              </a:tr>
              <a:tr h="570095">
                <a:tc>
                  <a:txBody>
                    <a:bodyPr/>
                    <a:lstStyle/>
                    <a:p>
                      <a:pPr algn="l"/>
                      <a:endParaRPr lang="es-ES" sz="900" b="1" baseline="0" dirty="0">
                        <a:solidFill>
                          <a:srgbClr val="B0B628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s-ES" sz="900" b="1" baseline="0" dirty="0" err="1">
                          <a:solidFill>
                            <a:srgbClr val="B0B628"/>
                          </a:solidFill>
                          <a:latin typeface="+mn-lt"/>
                        </a:rPr>
                        <a:t>Nº</a:t>
                      </a:r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 de sesiones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endParaRPr lang="es-ES" sz="900" baseline="0" dirty="0">
                        <a:latin typeface="+mn-lt"/>
                      </a:endParaRPr>
                    </a:p>
                    <a:p>
                      <a:pPr algn="just"/>
                      <a:r>
                        <a:rPr lang="es-ES" sz="900" baseline="0" dirty="0">
                          <a:latin typeface="+mn-lt"/>
                        </a:rPr>
                        <a:t>De 4 a 5 dependiendo del estado de la piel. Frecuencia cada </a:t>
                      </a:r>
                      <a:r>
                        <a:rPr lang="es-ES" sz="900" baseline="0">
                          <a:latin typeface="+mn-lt"/>
                        </a:rPr>
                        <a:t>3-4 semana  </a:t>
                      </a:r>
                      <a:r>
                        <a:rPr lang="es-ES" sz="900" baseline="0" dirty="0">
                          <a:latin typeface="+mn-lt"/>
                        </a:rPr>
                        <a:t>Repetir una sesión cada mes como mantenimiento.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52106"/>
                  </a:ext>
                </a:extLst>
              </a:tr>
              <a:tr h="570095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Precauciones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es-ES" sz="90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Pacientes con algún desorden sanguíneo, infecciones, dermatosis o alergias y/o sensibilidades a substancias usadas en el tratamiento no deben ser tratados ni tampoco pacientes en terapias anticoagulantes.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984082"/>
                  </a:ext>
                </a:extLst>
              </a:tr>
              <a:tr h="570095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rgbClr val="B0B628"/>
                          </a:solidFill>
                          <a:latin typeface="+mn-lt"/>
                        </a:rPr>
                        <a:t>Observaciones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Aplicar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Dexanyl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y Total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Recovery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Cream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/Gel en el caso de producirse descamación, eritema o sensibilidad.</a:t>
                      </a: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aseline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156307"/>
                  </a:ext>
                </a:extLst>
              </a:tr>
              <a:tr h="692259">
                <a:tc>
                  <a:txBody>
                    <a:bodyPr/>
                    <a:lstStyle/>
                    <a:p>
                      <a:pPr algn="l"/>
                      <a:r>
                        <a:rPr lang="es-ES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900" b="1" baseline="0" dirty="0" err="1">
                          <a:solidFill>
                            <a:schemeClr val="bg1"/>
                          </a:solidFill>
                          <a:latin typeface="+mn-lt"/>
                        </a:rPr>
                        <a:t>Pre-tratamiento</a:t>
                      </a:r>
                      <a:endParaRPr lang="es-ES" sz="9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Para acelerar los resultados del tratamiento aplicar 15 días previos al protocolo </a:t>
                      </a:r>
                      <a:r>
                        <a:rPr lang="es-ES" sz="900" b="0" baseline="0" dirty="0" err="1">
                          <a:solidFill>
                            <a:schemeClr val="tx1"/>
                          </a:solidFill>
                          <a:latin typeface="+mn-lt"/>
                        </a:rPr>
                        <a:t>Retiseal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 cada noche y dejarlo de aplicar 2 días antes de la primera sesión.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7939842"/>
                  </a:ext>
                </a:extLst>
              </a:tr>
              <a:tr h="936585">
                <a:tc>
                  <a:txBody>
                    <a:bodyPr/>
                    <a:lstStyle/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900" b="1" baseline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indent="0" algn="l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HOME CARE</a:t>
                      </a:r>
                    </a:p>
                    <a:p>
                      <a:pPr algn="l"/>
                      <a:r>
                        <a:rPr lang="es-ES" sz="900" b="1" baseline="0" dirty="0">
                          <a:solidFill>
                            <a:schemeClr val="bg1"/>
                          </a:solidFill>
                          <a:latin typeface="+mn-lt"/>
                        </a:rPr>
                        <a:t>Tratamiento </a:t>
                      </a:r>
                    </a:p>
                  </a:txBody>
                  <a:tcPr>
                    <a:lnL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0B62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 algn="just">
                        <a:buClr>
                          <a:srgbClr val="B0B628"/>
                        </a:buClr>
                        <a:buFont typeface="Tipo de letra del sistema"/>
                        <a:buChar char="+"/>
                      </a:pPr>
                      <a:endParaRPr lang="es-ES" sz="9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Día: ½ Ampolla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Anti-ageing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HA + Línea Skin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900" baseline="0" dirty="0" err="1">
                          <a:latin typeface="+mn-lt"/>
                        </a:rPr>
                        <a:t>Anti-ageing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eye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contour</a:t>
                      </a:r>
                      <a:r>
                        <a:rPr lang="es-ES" sz="900" baseline="0" dirty="0">
                          <a:latin typeface="+mn-lt"/>
                        </a:rPr>
                        <a:t> + Sun </a:t>
                      </a:r>
                      <a:r>
                        <a:rPr lang="es-ES" sz="900" baseline="0" dirty="0" err="1">
                          <a:latin typeface="+mn-lt"/>
                        </a:rPr>
                        <a:t>Protection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Cream</a:t>
                      </a:r>
                      <a:endParaRPr lang="es-ES" sz="9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171450" marR="0" indent="-17145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Char char="+"/>
                        <a:tabLst/>
                      </a:pP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Noche: ½ Ampolla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Lipo-proteoglycans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Línea Skin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Architect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+ </a:t>
                      </a:r>
                      <a:r>
                        <a:rPr lang="es-ES" sz="900" baseline="0" dirty="0" err="1">
                          <a:latin typeface="+mn-lt"/>
                        </a:rPr>
                        <a:t>Anti-ageing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eye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aseline="0" dirty="0" err="1">
                          <a:latin typeface="+mn-lt"/>
                        </a:rPr>
                        <a:t>contour</a:t>
                      </a:r>
                      <a:r>
                        <a:rPr lang="es-ES" sz="900" baseline="0" dirty="0">
                          <a:latin typeface="+mn-lt"/>
                        </a:rPr>
                        <a:t> 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(3 noches en semana aplicar solo </a:t>
                      </a:r>
                      <a:r>
                        <a:rPr lang="es-ES" sz="900" b="0" i="0" u="none" strike="noStrike" cap="none" spc="0" baseline="0" dirty="0" err="1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Retiseal</a:t>
                      </a:r>
                      <a:r>
                        <a:rPr lang="es-ES" sz="900" b="0" i="0" u="none" strike="noStrike" cap="none" spc="0" baseline="0" dirty="0">
                          <a:solidFill>
                            <a:schemeClr val="tx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)</a:t>
                      </a:r>
                    </a:p>
                    <a:p>
                      <a:pPr marL="0" marR="0" indent="0" algn="just" defTabSz="5842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B0B628"/>
                        </a:buClr>
                        <a:buSzTx/>
                        <a:buFont typeface="Tipo de letra del sistema"/>
                        <a:buNone/>
                        <a:tabLst/>
                      </a:pPr>
                      <a:endParaRPr lang="es-ES" sz="900" b="0" i="0" u="none" strike="noStrike" cap="none" spc="0" baseline="0" dirty="0"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0B62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3100299"/>
                  </a:ext>
                </a:extLst>
              </a:tr>
            </a:tbl>
          </a:graphicData>
        </a:graphic>
      </p:graphicFrame>
      <p:sp>
        <p:nvSpPr>
          <p:cNvPr id="13" name="6 CuadroTexto">
            <a:extLst>
              <a:ext uri="{FF2B5EF4-FFF2-40B4-BE49-F238E27FC236}">
                <a16:creationId xmlns:a16="http://schemas.microsoft.com/office/drawing/2014/main" id="{A4B325AC-77EC-46A9-A00D-37807BDDF5A0}"/>
              </a:ext>
            </a:extLst>
          </p:cNvPr>
          <p:cNvSpPr txBox="1"/>
          <p:nvPr/>
        </p:nvSpPr>
        <p:spPr>
          <a:xfrm>
            <a:off x="353034" y="5259245"/>
            <a:ext cx="4050370" cy="287258"/>
          </a:xfrm>
          <a:prstGeom prst="rect">
            <a:avLst/>
          </a:prstGeom>
          <a:solidFill>
            <a:srgbClr val="B0B628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1pPr>
            <a:lvl2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2pPr>
            <a:lvl3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3pPr>
            <a:lvl4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4pPr>
            <a:lvl5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5pPr>
            <a:lvl6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6pPr>
            <a:lvl7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7pPr>
            <a:lvl8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8pPr>
            <a:lvl9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Neue"/>
              </a:defRPr>
            </a:lvl9pPr>
          </a:lstStyle>
          <a:p>
            <a:r>
              <a:rPr lang="es-ES" sz="1200" b="1" dirty="0">
                <a:solidFill>
                  <a:schemeClr val="bg1"/>
                </a:solidFill>
              </a:rPr>
              <a:t>Finalizar en cada sesión con </a:t>
            </a:r>
            <a:r>
              <a:rPr lang="es-ES" sz="1200" b="1" dirty="0" err="1">
                <a:solidFill>
                  <a:schemeClr val="bg1"/>
                </a:solidFill>
              </a:rPr>
              <a:t>Antiaging</a:t>
            </a:r>
            <a:r>
              <a:rPr lang="es-ES" sz="1200" b="1" dirty="0">
                <a:solidFill>
                  <a:schemeClr val="bg1"/>
                </a:solidFill>
              </a:rPr>
              <a:t> </a:t>
            </a:r>
            <a:r>
              <a:rPr lang="es-ES" sz="1200" b="1" dirty="0" err="1">
                <a:solidFill>
                  <a:schemeClr val="bg1"/>
                </a:solidFill>
              </a:rPr>
              <a:t>Peel</a:t>
            </a:r>
            <a:r>
              <a:rPr lang="es-ES" sz="1200" b="1" dirty="0">
                <a:solidFill>
                  <a:schemeClr val="bg1"/>
                </a:solidFill>
              </a:rPr>
              <a:t> off </a:t>
            </a:r>
            <a:r>
              <a:rPr lang="es-ES" sz="1200" b="1" dirty="0" err="1">
                <a:solidFill>
                  <a:schemeClr val="bg1"/>
                </a:solidFill>
              </a:rPr>
              <a:t>Mask</a:t>
            </a:r>
            <a:endParaRPr lang="es-ES" sz="1200" b="1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CC4F218-862B-42B2-A7F5-E0A2E1324284}"/>
              </a:ext>
            </a:extLst>
          </p:cNvPr>
          <p:cNvSpPr txBox="1"/>
          <p:nvPr/>
        </p:nvSpPr>
        <p:spPr>
          <a:xfrm>
            <a:off x="533417" y="5604976"/>
            <a:ext cx="365253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ES" sz="1000" b="1" dirty="0"/>
              <a:t>Este tratamiento puede provocar eritema, inflamación, sensación de picor o escozor por la acción intensa del </a:t>
            </a:r>
            <a:r>
              <a:rPr lang="es-ES" sz="1000" b="1" dirty="0" err="1"/>
              <a:t>Neopen</a:t>
            </a:r>
            <a:endParaRPr kumimoji="0" lang="es-ES" sz="1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326947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ALOPECIA_TKN_ES" id="{FC3D0C7D-0FD0-46C7-8ADD-8069503613B2}" vid="{FBE351C4-4953-41AC-BB20-F0CAAE77F0D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7043</TotalTime>
  <Words>546</Words>
  <Application>Microsoft Office PowerPoint</Application>
  <PresentationFormat>Presentación en pantalla (4:3)</PresentationFormat>
  <Paragraphs>75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Adobe Garamond Pro Bold</vt:lpstr>
      <vt:lpstr>Arial</vt:lpstr>
      <vt:lpstr>Garamond</vt:lpstr>
      <vt:lpstr>Helvetica</vt:lpstr>
      <vt:lpstr>Helvetica Light</vt:lpstr>
      <vt:lpstr>Helvetica Neue</vt:lpstr>
      <vt:lpstr>Helvetica Neue Light</vt:lpstr>
      <vt:lpstr>Tipo de letra del sistema</vt:lpstr>
      <vt:lpstr>White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Gal·la Termes</dc:creator>
  <cp:lastModifiedBy>gangles</cp:lastModifiedBy>
  <cp:revision>290</cp:revision>
  <dcterms:created xsi:type="dcterms:W3CDTF">2020-02-17T15:17:27Z</dcterms:created>
  <dcterms:modified xsi:type="dcterms:W3CDTF">2022-04-29T09:52:22Z</dcterms:modified>
</cp:coreProperties>
</file>