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754" r:id="rId2"/>
  </p:sldIdLst>
  <p:sldSz cx="13004800" cy="9753600"/>
  <p:notesSz cx="6797675" cy="99266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4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B628"/>
    <a:srgbClr val="0716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21" autoAdjust="0"/>
    <p:restoredTop sz="95268" autoAdjust="0"/>
  </p:normalViewPr>
  <p:slideViewPr>
    <p:cSldViewPr snapToGrid="0" snapToObjects="1">
      <p:cViewPr varScale="1">
        <p:scale>
          <a:sx n="60" d="100"/>
          <a:sy n="60" d="100"/>
        </p:scale>
        <p:origin x="1531" y="62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78" name="Shape 178"/>
          <p:cNvSpPr>
            <a:spLocks noGrp="1"/>
          </p:cNvSpPr>
          <p:nvPr>
            <p:ph type="body" sz="quarter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" pitchFamily="2" charset="0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16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2275839"/>
            <a:ext cx="5743789" cy="6436928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1pPr>
            <a:lvl2pPr marL="1128338" indent="-478110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2pPr>
            <a:lvl3pPr marL="1764909" indent="-464449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3pPr>
            <a:lvl4pPr marL="2450864" indent="-500177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4pPr>
            <a:lvl5pPr marL="3101095" indent="-500177" defTabSz="650229">
              <a:spcBef>
                <a:spcPts val="900"/>
              </a:spcBef>
              <a:buSzPct val="100000"/>
              <a:buFont typeface="Arial"/>
              <a:buChar char="»"/>
              <a:defRPr sz="4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1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25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650240" y="2183270"/>
            <a:ext cx="5746047" cy="909886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26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6606257" y="2183271"/>
            <a:ext cx="5748305" cy="909884"/>
          </a:xfrm>
          <a:prstGeom prst="rect">
            <a:avLst/>
          </a:prstGeom>
        </p:spPr>
        <p:txBody>
          <a:bodyPr lIns="65022" tIns="65022" rIns="65022" bIns="65022" anchor="b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3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88337"/>
            <a:ext cx="4278492" cy="1652695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50" name="Nivel de texto 1…"/>
          <p:cNvSpPr txBox="1">
            <a:spLocks noGrp="1"/>
          </p:cNvSpPr>
          <p:nvPr>
            <p:ph type="body" idx="1"/>
          </p:nvPr>
        </p:nvSpPr>
        <p:spPr>
          <a:xfrm>
            <a:off x="5084516" y="388337"/>
            <a:ext cx="7270044" cy="8324430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1pPr>
            <a:lvl2pPr marL="1117581" indent="-467353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2pPr>
            <a:lvl3pPr marL="1740320" indent="-439860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3pPr>
            <a:lvl4pPr marL="2484806" indent="-534117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4pPr>
            <a:lvl5pPr marL="3135035" indent="-534117" defTabSz="650229">
              <a:spcBef>
                <a:spcPts val="1100"/>
              </a:spcBef>
              <a:buSzPct val="100000"/>
              <a:buFont typeface="Arial"/>
              <a:buChar char="»"/>
              <a:defRPr sz="46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51" name="Marcador de texto 3"/>
          <p:cNvSpPr>
            <a:spLocks noGrp="1"/>
          </p:cNvSpPr>
          <p:nvPr>
            <p:ph type="body" sz="half" idx="13"/>
          </p:nvPr>
        </p:nvSpPr>
        <p:spPr>
          <a:xfrm>
            <a:off x="650239" y="2041032"/>
            <a:ext cx="4278493" cy="6671734"/>
          </a:xfrm>
          <a:prstGeom prst="rect">
            <a:avLst/>
          </a:prstGeom>
        </p:spPr>
        <p:txBody>
          <a:bodyPr lIns="65022" tIns="65022" rIns="65022" bIns="65022" anchor="t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o del título"/>
          <p:cNvSpPr txBox="1">
            <a:spLocks noGrp="1"/>
          </p:cNvSpPr>
          <p:nvPr>
            <p:ph type="title"/>
          </p:nvPr>
        </p:nvSpPr>
        <p:spPr>
          <a:xfrm>
            <a:off x="2549032" y="6827518"/>
            <a:ext cx="7802882" cy="806029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60" name="Marcador de posición de imagen 2"/>
          <p:cNvSpPr>
            <a:spLocks noGrp="1"/>
          </p:cNvSpPr>
          <p:nvPr>
            <p:ph type="pic" sz="half" idx="13"/>
          </p:nvPr>
        </p:nvSpPr>
        <p:spPr>
          <a:xfrm>
            <a:off x="2549032" y="871502"/>
            <a:ext cx="7802882" cy="585216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161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2549032" y="7633547"/>
            <a:ext cx="7802882" cy="1144695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6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70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3221433"/>
            <a:ext cx="5746047" cy="5491334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1pPr>
            <a:lvl2pPr marL="1143707" indent="-493478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2pPr>
            <a:lvl3pPr marL="1725609" indent="-425150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3pPr>
            <a:lvl4pPr marL="2431293" indent="-480603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4pPr>
            <a:lvl5pPr marL="3081522" indent="-480603" defTabSz="650229">
              <a:spcBef>
                <a:spcPts val="800"/>
              </a:spcBef>
              <a:buSzPct val="100000"/>
              <a:buFont typeface="Arial"/>
              <a:buChar char="»"/>
              <a:defRPr sz="3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7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8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2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3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8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3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4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5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3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6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32" indent="-296332" algn="ctr">
              <a:spcBef>
                <a:spcPts val="0"/>
              </a:spcBef>
              <a:defRPr sz="2400"/>
            </a:lvl2pPr>
            <a:lvl3pPr marL="1185332" indent="-296332" algn="ctr">
              <a:spcBef>
                <a:spcPts val="0"/>
              </a:spcBef>
              <a:defRPr sz="2400"/>
            </a:lvl3pPr>
            <a:lvl4pPr marL="1629833" indent="-296332" algn="ctr">
              <a:spcBef>
                <a:spcPts val="0"/>
              </a:spcBef>
              <a:defRPr sz="2400"/>
            </a:lvl4pPr>
            <a:lvl5pPr marL="2074333" indent="-296333" algn="ctr">
              <a:spcBef>
                <a:spcPts val="0"/>
              </a:spcBef>
              <a:defRPr sz="24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65" name="Shape 94"/>
          <p:cNvSpPr>
            <a:spLocks noGrp="1"/>
          </p:cNvSpPr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7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o del título"/>
          <p:cNvSpPr txBox="1">
            <a:spLocks noGrp="1"/>
          </p:cNvSpPr>
          <p:nvPr>
            <p:ph type="title"/>
          </p:nvPr>
        </p:nvSpPr>
        <p:spPr>
          <a:xfrm>
            <a:off x="1027290" y="6267591"/>
            <a:ext cx="11054082" cy="1937175"/>
          </a:xfrm>
          <a:prstGeom prst="rect">
            <a:avLst/>
          </a:prstGeom>
        </p:spPr>
        <p:txBody>
          <a:bodyPr lIns="65022" tIns="65022" rIns="65022" bIns="65022" anchor="t"/>
          <a:lstStyle>
            <a:lvl1pPr algn="l" defTabSz="650229">
              <a:defRPr sz="5700" b="1" cap="all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07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027290" y="4133993"/>
            <a:ext cx="11054082" cy="2133601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08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</p:sldLayoutIdLst>
  <p:transition spd="med"/>
  <p:txStyles>
    <p:title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189AADA-B79B-44F2-996D-C2046E8FD5E0}"/>
              </a:ext>
            </a:extLst>
          </p:cNvPr>
          <p:cNvSpPr txBox="1"/>
          <p:nvPr/>
        </p:nvSpPr>
        <p:spPr>
          <a:xfrm>
            <a:off x="599422" y="521721"/>
            <a:ext cx="11437902" cy="7694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7" tIns="45717" rIns="45717" bIns="45717">
            <a:spAutoFit/>
          </a:bodyPr>
          <a:lstStyle/>
          <a:p>
            <a:pPr algn="l">
              <a:defRPr sz="6000" b="1">
                <a:latin typeface="Garamond"/>
                <a:ea typeface="Garamond"/>
                <a:cs typeface="Garamond"/>
                <a:sym typeface="Garamond"/>
              </a:defRPr>
            </a:pPr>
            <a:r>
              <a:rPr lang="es-ES" sz="4400" dirty="0">
                <a:latin typeface="Adobe Garamond Pro Bold" panose="02020702060506020403" pitchFamily="18" charset="0"/>
              </a:rPr>
              <a:t>Flacidez de brazos + Tonificación  </a:t>
            </a:r>
            <a:r>
              <a:rPr lang="es-ES" sz="2400" dirty="0">
                <a:latin typeface="Adobe Garamond Pro Bold" panose="02020702060506020403" pitchFamily="18" charset="0"/>
              </a:rPr>
              <a:t>COD: OP12</a:t>
            </a:r>
            <a:r>
              <a:rPr lang="es-ES" sz="2400">
                <a:latin typeface="Adobe Garamond Pro Bold" panose="02020702060506020403" pitchFamily="18" charset="0"/>
              </a:rPr>
              <a:t>.BO04.03 </a:t>
            </a:r>
            <a:endParaRPr lang="es-ES" sz="2800" dirty="0">
              <a:latin typeface="Adobe Garamond Pro Bold" panose="02020702060506020403" pitchFamily="18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261C4A2-FBF9-497E-8723-A6F827F4150F}"/>
              </a:ext>
            </a:extLst>
          </p:cNvPr>
          <p:cNvSpPr/>
          <p:nvPr/>
        </p:nvSpPr>
        <p:spPr>
          <a:xfrm>
            <a:off x="407794" y="9009296"/>
            <a:ext cx="121558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5589">
              <a:spcBef>
                <a:spcPts val="300"/>
              </a:spcBef>
              <a:buClr>
                <a:srgbClr val="AEB11E"/>
              </a:buClr>
              <a:buSzPct val="100000"/>
              <a:defRPr sz="28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es-ES" sz="700" b="1" i="1" dirty="0"/>
              <a:t>ATENCIÓN</a:t>
            </a:r>
            <a:r>
              <a:rPr lang="es-ES" sz="700" i="1" dirty="0"/>
              <a:t>: Este protocolo es propiedad de TOSKANI, S.L. y debe ser distribuido y utilizado bajo el consentimiento de TOSKANI. Este protocolo es orientativo y puede ser modificado según el criterio del profesional. Esta información se aporta con el objetivo de guiar al profesional en el uso de productos y aplicación. La responsabilidad final sobre el producto y medio de aplicación recae sobre quien lo aplique. Esta información no exime ni al doctor ni al personal estético que deberán utilizar una buena praxis de acuerdo a sus conocimientos en tratamientos de estética médica.</a:t>
            </a:r>
          </a:p>
        </p:txBody>
      </p:sp>
      <p:graphicFrame>
        <p:nvGraphicFramePr>
          <p:cNvPr id="19" name="Tabla 19">
            <a:extLst>
              <a:ext uri="{FF2B5EF4-FFF2-40B4-BE49-F238E27FC236}">
                <a16:creationId xmlns:a16="http://schemas.microsoft.com/office/drawing/2014/main" id="{1F4F7D4E-532B-47DC-BA9D-1FC353E0DC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0965787"/>
              </p:ext>
            </p:extLst>
          </p:nvPr>
        </p:nvGraphicFramePr>
        <p:xfrm>
          <a:off x="6924852" y="1352712"/>
          <a:ext cx="5416120" cy="765747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1281">
                  <a:extLst>
                    <a:ext uri="{9D8B030D-6E8A-4147-A177-3AD203B41FA5}">
                      <a16:colId xmlns:a16="http://schemas.microsoft.com/office/drawing/2014/main" val="1214909988"/>
                    </a:ext>
                  </a:extLst>
                </a:gridCol>
                <a:gridCol w="1814189">
                  <a:extLst>
                    <a:ext uri="{9D8B030D-6E8A-4147-A177-3AD203B41FA5}">
                      <a16:colId xmlns:a16="http://schemas.microsoft.com/office/drawing/2014/main" val="1510252013"/>
                    </a:ext>
                  </a:extLst>
                </a:gridCol>
                <a:gridCol w="2290650">
                  <a:extLst>
                    <a:ext uri="{9D8B030D-6E8A-4147-A177-3AD203B41FA5}">
                      <a16:colId xmlns:a16="http://schemas.microsoft.com/office/drawing/2014/main" val="3086851177"/>
                    </a:ext>
                  </a:extLst>
                </a:gridCol>
              </a:tblGrid>
              <a:tr h="71672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Objetivos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s-ES" sz="1200" dirty="0">
                          <a:latin typeface="+mn-lt"/>
                          <a:cs typeface="Helvetica" panose="020B0604020202020204" pitchFamily="34" charset="0"/>
                        </a:rPr>
                        <a:t>Trabajar específicamente la zona de los brazos y su flacidez característica.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es-ES" sz="1200" dirty="0">
                          <a:latin typeface="+mn-lt"/>
                          <a:cs typeface="Helvetica" panose="020B0604020202020204" pitchFamily="34" charset="0"/>
                        </a:rPr>
                        <a:t>Tonificar la piel una vez eliminada esta flacidez.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54663"/>
                  </a:ext>
                </a:extLst>
              </a:tr>
              <a:tr h="542330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Perfil Cliente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Paciente con </a:t>
                      </a:r>
                      <a:r>
                        <a:rPr lang="es-ES" sz="1200" dirty="0" err="1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normopeso</a:t>
                      </a:r>
                      <a:r>
                        <a:rPr lang="es-ES" sz="1200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o sobrepeso. Más frecuente tras pérdidas bruscas de volumen.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786429"/>
                  </a:ext>
                </a:extLst>
              </a:tr>
              <a:tr h="1213328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Técnicas de aplicación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TKN MESOJECTGUN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Electroporación 5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Dosage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4-5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Contact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Degree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5</a:t>
                      </a:r>
                    </a:p>
                    <a:p>
                      <a:pPr marL="171450" indent="-171450" algn="just">
                        <a:spcAft>
                          <a:spcPts val="2400"/>
                        </a:spcAft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Frequencia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5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9422563"/>
                  </a:ext>
                </a:extLst>
              </a:tr>
              <a:tr h="666773">
                <a:tc>
                  <a:txBody>
                    <a:bodyPr/>
                    <a:lstStyle/>
                    <a:p>
                      <a:pPr algn="l"/>
                      <a:endParaRPr lang="es-ES" sz="120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rgbClr val="B0B628"/>
                          </a:solidFill>
                          <a:latin typeface="+mn-lt"/>
                        </a:rPr>
                        <a:t>Nº</a:t>
                      </a: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 de sesiones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endParaRPr lang="es-ES" sz="1200" baseline="0" dirty="0">
                        <a:latin typeface="+mn-lt"/>
                      </a:endParaRPr>
                    </a:p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De 6 a 10 según criterio profesional. Frecuencia semanal. Repetir una sesión cada mes como mantenimiento.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52106"/>
                  </a:ext>
                </a:extLst>
              </a:tr>
              <a:tr h="936262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Precauciones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Pacientes con algún desorden sanguíneo, infecciones, dermatosis o alergias y/o sensibilidades a substancias usadas en el tratamiento no deben ser tratados ni tampoco pacientes en terapias anticoagulantes.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984082"/>
                  </a:ext>
                </a:extLst>
              </a:tr>
              <a:tr h="1207781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s-ES" sz="1200" dirty="0">
                          <a:latin typeface="+mn-lt"/>
                          <a:cs typeface="Helvetica" panose="020B0604020202020204" pitchFamily="34" charset="0"/>
                        </a:rPr>
                        <a:t>Tomar 1 vial de FB Plus bebible por las mañanas o bien antes de hacer ejercicio físico.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es-ES" sz="1200" dirty="0">
                          <a:latin typeface="+mn-lt"/>
                          <a:cs typeface="Helvetica" panose="020B0604020202020204" pitchFamily="34" charset="0"/>
                        </a:rPr>
                        <a:t>*Es recomendable beber 1,5-2L de agua al día.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*Realizar 1 exfoliación a la semana con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Nutritive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scrub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o con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Soothing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body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peel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en domicilio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156307"/>
                  </a:ext>
                </a:extLst>
              </a:tr>
              <a:tr h="466665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Protocolos asociados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171450" indent="-171450" algn="l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dirty="0">
                          <a:latin typeface="+mn-lt"/>
                        </a:rPr>
                        <a:t>(COD_OP12.PE07.00) SOOTHING BODY PEEL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514322"/>
                  </a:ext>
                </a:extLst>
              </a:tr>
              <a:tr h="839996">
                <a:tc>
                  <a:txBody>
                    <a:bodyPr/>
                    <a:lstStyle/>
                    <a:p>
                      <a:pPr algn="just"/>
                      <a:endParaRPr lang="es-ES" sz="120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None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None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None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None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2833861"/>
                  </a:ext>
                </a:extLst>
              </a:tr>
              <a:tr h="1067622">
                <a:tc>
                  <a:txBody>
                    <a:bodyPr/>
                    <a:lstStyle/>
                    <a:p>
                      <a:pPr marL="0" marR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0" marR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just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Tratamiento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74295" algn="l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lang="es-ES" sz="1200" dirty="0">
                          <a:solidFill>
                            <a:srgbClr val="AFB628"/>
                          </a:solidFill>
                          <a:latin typeface="Carlito"/>
                          <a:cs typeface="Carlito"/>
                        </a:rPr>
                        <a:t>+ </a:t>
                      </a:r>
                      <a:r>
                        <a:rPr lang="es-ES" sz="1200" spc="-5" dirty="0">
                          <a:latin typeface="Arial"/>
                          <a:cs typeface="Arial"/>
                        </a:rPr>
                        <a:t>Día: </a:t>
                      </a:r>
                      <a:r>
                        <a:rPr lang="es-ES" sz="1200" dirty="0" err="1">
                          <a:latin typeface="Arial"/>
                          <a:cs typeface="Arial"/>
                        </a:rPr>
                        <a:t>Slimming</a:t>
                      </a:r>
                      <a:r>
                        <a:rPr lang="es-ES" sz="120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s-ES" sz="1200" spc="-5" dirty="0">
                          <a:latin typeface="Arial"/>
                          <a:cs typeface="Arial"/>
                        </a:rPr>
                        <a:t>Gel </a:t>
                      </a:r>
                      <a:r>
                        <a:rPr lang="es-ES" sz="1200" dirty="0">
                          <a:latin typeface="Arial"/>
                          <a:cs typeface="Arial"/>
                        </a:rPr>
                        <a:t>+ 1 ampolla de </a:t>
                      </a:r>
                      <a:r>
                        <a:rPr lang="es-ES" sz="1200" dirty="0" err="1">
                          <a:latin typeface="Arial"/>
                          <a:cs typeface="Arial"/>
                        </a:rPr>
                        <a:t>Artichoke</a:t>
                      </a:r>
                      <a:r>
                        <a:rPr lang="es-ES" sz="1200" dirty="0">
                          <a:latin typeface="Arial"/>
                          <a:cs typeface="Arial"/>
                        </a:rPr>
                        <a:t> plus </a:t>
                      </a:r>
                      <a:r>
                        <a:rPr lang="es-ES" sz="1200" spc="-5" dirty="0">
                          <a:latin typeface="Arial"/>
                          <a:cs typeface="Arial"/>
                        </a:rPr>
                        <a:t>bebible mezclada en </a:t>
                      </a:r>
                      <a:r>
                        <a:rPr lang="es-ES" sz="1200" dirty="0">
                          <a:latin typeface="Arial"/>
                          <a:cs typeface="Arial"/>
                        </a:rPr>
                        <a:t>1,5-2L </a:t>
                      </a:r>
                      <a:r>
                        <a:rPr lang="es-ES" sz="1200" spc="-5" dirty="0">
                          <a:latin typeface="Arial"/>
                          <a:cs typeface="Arial"/>
                        </a:rPr>
                        <a:t>de agua</a:t>
                      </a:r>
                    </a:p>
                    <a:p>
                      <a:pPr marL="74295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69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>
                          <a:solidFill>
                            <a:srgbClr val="AFB628"/>
                          </a:solidFill>
                          <a:latin typeface="Carlito"/>
                          <a:cs typeface="Carlito"/>
                        </a:rPr>
                        <a:t>+ </a:t>
                      </a:r>
                      <a:r>
                        <a:rPr lang="es-ES" sz="1200" spc="-5" dirty="0">
                          <a:latin typeface="Arial"/>
                          <a:cs typeface="Arial"/>
                        </a:rPr>
                        <a:t>Noche: </a:t>
                      </a:r>
                      <a:r>
                        <a:rPr lang="es-ES" sz="1200" spc="-5" dirty="0" err="1">
                          <a:latin typeface="Arial"/>
                          <a:cs typeface="Arial"/>
                        </a:rPr>
                        <a:t>Firming</a:t>
                      </a:r>
                      <a:r>
                        <a:rPr lang="es-ES" sz="1200" spc="-5" dirty="0">
                          <a:latin typeface="Arial"/>
                          <a:cs typeface="Arial"/>
                        </a:rPr>
                        <a:t> Gel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100299"/>
                  </a:ext>
                </a:extLst>
              </a:tr>
            </a:tbl>
          </a:graphicData>
        </a:graphic>
      </p:graphicFrame>
      <p:graphicFrame>
        <p:nvGraphicFramePr>
          <p:cNvPr id="26" name="Tabla 4">
            <a:extLst>
              <a:ext uri="{FF2B5EF4-FFF2-40B4-BE49-F238E27FC236}">
                <a16:creationId xmlns:a16="http://schemas.microsoft.com/office/drawing/2014/main" id="{24D4CCF0-AD6A-4495-9143-D1D0637FA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280250"/>
              </p:ext>
            </p:extLst>
          </p:nvPr>
        </p:nvGraphicFramePr>
        <p:xfrm>
          <a:off x="599423" y="1352712"/>
          <a:ext cx="6060726" cy="63815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2103">
                  <a:extLst>
                    <a:ext uri="{9D8B030D-6E8A-4147-A177-3AD203B41FA5}">
                      <a16:colId xmlns:a16="http://schemas.microsoft.com/office/drawing/2014/main" val="15447687"/>
                    </a:ext>
                  </a:extLst>
                </a:gridCol>
                <a:gridCol w="2572029">
                  <a:extLst>
                    <a:ext uri="{9D8B030D-6E8A-4147-A177-3AD203B41FA5}">
                      <a16:colId xmlns:a16="http://schemas.microsoft.com/office/drawing/2014/main" val="2802658812"/>
                    </a:ext>
                  </a:extLst>
                </a:gridCol>
                <a:gridCol w="2756594">
                  <a:extLst>
                    <a:ext uri="{9D8B030D-6E8A-4147-A177-3AD203B41FA5}">
                      <a16:colId xmlns:a16="http://schemas.microsoft.com/office/drawing/2014/main" val="895448561"/>
                    </a:ext>
                  </a:extLst>
                </a:gridCol>
              </a:tblGrid>
              <a:tr h="568867"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SESIÓN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TRATAMIENTO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PRODUCTO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50444"/>
                  </a:ext>
                </a:extLst>
              </a:tr>
              <a:tr h="1423811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lang="es-ES" sz="1200" dirty="0">
                          <a:latin typeface="+mn-lt"/>
                        </a:rPr>
                        <a:t>PEELING </a:t>
                      </a:r>
                      <a:r>
                        <a:rPr lang="es-ES" sz="1200" b="1" dirty="0">
                          <a:latin typeface="+mn-lt"/>
                        </a:rPr>
                        <a:t>(VER MODO APLICACIÓN: 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(COD: OP12.PE07.00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Calibri" panose="020F0502020204030204"/>
                          <a:ea typeface="+mn-ea"/>
                          <a:cs typeface="+mn-cs"/>
                          <a:sym typeface="Helvetica Light"/>
                        </a:rPr>
                        <a:t>)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lang="es-ES" sz="1200" dirty="0"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es-ES" sz="1200" dirty="0" err="1">
                          <a:latin typeface="+mn-lt"/>
                        </a:rPr>
                        <a:t>Soothing</a:t>
                      </a:r>
                      <a:r>
                        <a:rPr lang="es-ES" sz="1200" dirty="0"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latin typeface="+mn-lt"/>
                        </a:rPr>
                        <a:t>body</a:t>
                      </a:r>
                      <a:r>
                        <a:rPr lang="es-ES" sz="1200" dirty="0"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latin typeface="+mn-lt"/>
                        </a:rPr>
                        <a:t>peel</a:t>
                      </a:r>
                      <a:endParaRPr lang="es-ES" sz="1200" dirty="0">
                        <a:latin typeface="+mn-lt"/>
                      </a:endParaRP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lang="es-ES" sz="12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3ml</a:t>
                      </a:r>
                      <a:r>
                        <a:rPr lang="es-ES" sz="1200" b="1" dirty="0">
                          <a:latin typeface="+mn-lt"/>
                        </a:rPr>
                        <a:t> </a:t>
                      </a:r>
                      <a:r>
                        <a:rPr lang="es-E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Loc. </a:t>
                      </a:r>
                      <a:r>
                        <a:rPr lang="es-ES" sz="1200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Cellulite</a:t>
                      </a:r>
                      <a:r>
                        <a:rPr lang="es-E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s-ES" sz="1200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Cocktail</a:t>
                      </a:r>
                      <a:r>
                        <a:rPr lang="es-E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2ml </a:t>
                      </a:r>
                      <a:r>
                        <a:rPr lang="es-ES" sz="1200" dirty="0" err="1">
                          <a:latin typeface="+mn-lt"/>
                        </a:rPr>
                        <a:t>Asiacen</a:t>
                      </a:r>
                      <a:endParaRPr lang="es-ES" sz="12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latin typeface="+mn-lt"/>
                        </a:rPr>
                        <a:t>Levocarnicel</a:t>
                      </a:r>
                      <a:endParaRPr lang="es-E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4090273"/>
                  </a:ext>
                </a:extLst>
              </a:tr>
              <a:tr h="1097228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  <a:sym typeface="Helvetica Light"/>
                        </a:rPr>
                        <a:t>PEELING 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kumimoji="0" lang="es-ES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cs typeface="+mn-cs"/>
                        <a:sym typeface="Helvetica Light"/>
                      </a:endParaRP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  <a:sym typeface="Helvetica Ligh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es-ES" sz="1200" dirty="0" err="1">
                          <a:latin typeface="+mn-lt"/>
                        </a:rPr>
                        <a:t>Soothing</a:t>
                      </a:r>
                      <a:r>
                        <a:rPr lang="es-ES" sz="1200" dirty="0"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latin typeface="+mn-lt"/>
                        </a:rPr>
                        <a:t>body</a:t>
                      </a:r>
                      <a:r>
                        <a:rPr lang="es-ES" sz="1200" dirty="0"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latin typeface="+mn-lt"/>
                        </a:rPr>
                        <a:t>peel</a:t>
                      </a:r>
                      <a:endParaRPr lang="es-ES" sz="1200" dirty="0">
                        <a:latin typeface="+mn-lt"/>
                      </a:endParaRP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lang="es-ES" sz="12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3ml</a:t>
                      </a:r>
                      <a:r>
                        <a:rPr lang="es-ES" sz="1200" b="1" dirty="0">
                          <a:latin typeface="+mn-lt"/>
                        </a:rPr>
                        <a:t> </a:t>
                      </a:r>
                      <a:r>
                        <a:rPr lang="es-E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Loc. </a:t>
                      </a:r>
                      <a:r>
                        <a:rPr lang="es-ES" sz="1200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Cellulite</a:t>
                      </a:r>
                      <a:r>
                        <a:rPr lang="es-E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s-ES" sz="1200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Cocktail</a:t>
                      </a:r>
                      <a:r>
                        <a:rPr lang="es-E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2ml </a:t>
                      </a:r>
                      <a:r>
                        <a:rPr lang="es-ES" sz="1200" dirty="0" err="1">
                          <a:latin typeface="+mn-lt"/>
                        </a:rPr>
                        <a:t>Asiacen</a:t>
                      </a:r>
                      <a:endParaRPr lang="es-ES" sz="12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latin typeface="+mn-lt"/>
                        </a:rPr>
                        <a:t>Levocarnicel</a:t>
                      </a:r>
                      <a:endParaRPr lang="es-E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6482173"/>
                  </a:ext>
                </a:extLst>
              </a:tr>
              <a:tr h="1097228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  <a:sym typeface="Helvetica Light"/>
                        </a:rPr>
                        <a:t>PEELING 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kumimoji="0" lang="es-ES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cs typeface="+mn-cs"/>
                        <a:sym typeface="Helvetica Light"/>
                      </a:endParaRP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  <a:sym typeface="Helvetica Ligh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es-ES" sz="1200" dirty="0" err="1">
                          <a:latin typeface="+mn-lt"/>
                        </a:rPr>
                        <a:t>Soothing</a:t>
                      </a:r>
                      <a:r>
                        <a:rPr lang="es-ES" sz="1200" dirty="0"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latin typeface="+mn-lt"/>
                        </a:rPr>
                        <a:t>body</a:t>
                      </a:r>
                      <a:r>
                        <a:rPr lang="es-ES" sz="1200" dirty="0"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latin typeface="+mn-lt"/>
                        </a:rPr>
                        <a:t>peel</a:t>
                      </a:r>
                      <a:endParaRPr lang="es-ES" sz="1200" dirty="0">
                        <a:latin typeface="+mn-lt"/>
                      </a:endParaRP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lang="es-ES" sz="12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3ml</a:t>
                      </a:r>
                      <a:r>
                        <a:rPr lang="es-ES" sz="1200" b="1" dirty="0">
                          <a:latin typeface="+mn-lt"/>
                        </a:rPr>
                        <a:t> </a:t>
                      </a:r>
                      <a:r>
                        <a:rPr lang="es-E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Loc. </a:t>
                      </a:r>
                      <a:r>
                        <a:rPr lang="es-ES" sz="1200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Cellulite</a:t>
                      </a:r>
                      <a:r>
                        <a:rPr lang="es-E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s-ES" sz="1200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Cocktail</a:t>
                      </a:r>
                      <a:r>
                        <a:rPr lang="es-E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2ml </a:t>
                      </a:r>
                      <a:r>
                        <a:rPr lang="es-ES" sz="1200" dirty="0" err="1">
                          <a:latin typeface="+mn-lt"/>
                        </a:rPr>
                        <a:t>Asiacen</a:t>
                      </a:r>
                      <a:endParaRPr lang="es-ES" sz="12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latin typeface="+mn-lt"/>
                        </a:rPr>
                        <a:t>Levocarnicel</a:t>
                      </a:r>
                      <a:endParaRPr lang="es-E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39946716"/>
                  </a:ext>
                </a:extLst>
              </a:tr>
              <a:tr h="1097228">
                <a:tc>
                  <a:txBody>
                    <a:bodyPr/>
                    <a:lstStyle/>
                    <a:p>
                      <a:pPr algn="ctr"/>
                      <a:r>
                        <a:rPr lang="es-ES" sz="1200" b="1">
                          <a:solidFill>
                            <a:srgbClr val="B0B628"/>
                          </a:solidFill>
                          <a:latin typeface="+mn-lt"/>
                        </a:rPr>
                        <a:t>4</a:t>
                      </a:r>
                      <a:endParaRPr lang="es-ES" sz="1200" b="1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  <a:sym typeface="Helvetica Light"/>
                        </a:rPr>
                        <a:t>PEELING 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kumimoji="0" lang="es-ES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cs typeface="+mn-cs"/>
                        <a:sym typeface="Helvetica Light"/>
                      </a:endParaRP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  <a:sym typeface="Helvetica Ligh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Soothing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body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peel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lang="it-IT" sz="12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it-IT" sz="1200" dirty="0">
                          <a:latin typeface="+mn-lt"/>
                        </a:rPr>
                        <a:t>3ml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Firming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Cocktail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it-IT" sz="1200" dirty="0">
                          <a:latin typeface="+mn-lt"/>
                        </a:rPr>
                        <a:t>5ml Silicor</a:t>
                      </a:r>
                    </a:p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it-IT" sz="1200" dirty="0">
                          <a:latin typeface="+mn-lt"/>
                        </a:rPr>
                        <a:t>2ml Pirastinol</a:t>
                      </a:r>
                      <a:endParaRPr lang="es-E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4397291"/>
                  </a:ext>
                </a:extLst>
              </a:tr>
              <a:tr h="1097228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  <a:sym typeface="Helvetica Light"/>
                        </a:rPr>
                        <a:t>PEELING 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kumimoji="0" lang="es-ES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cs typeface="+mn-cs"/>
                        <a:sym typeface="Helvetica Light"/>
                      </a:endParaRP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kumimoji="0" lang="es-ES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  <a:sym typeface="Helvetica Ligh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Soothing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body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peel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None/>
                        <a:tabLst/>
                        <a:defRPr/>
                      </a:pPr>
                      <a:endParaRPr lang="it-IT" sz="1200" dirty="0"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it-IT" sz="1200" dirty="0">
                          <a:latin typeface="+mn-lt"/>
                        </a:rPr>
                        <a:t>3ml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Firming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Cocktail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it-IT" sz="1200" dirty="0">
                          <a:latin typeface="+mn-lt"/>
                        </a:rPr>
                        <a:t>5ml Silicor</a:t>
                      </a:r>
                    </a:p>
                    <a:p>
                      <a:pPr marL="182563" marR="0" lvl="0" indent="-182563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Helvetica" pitchFamily="2" charset="0"/>
                        <a:buChar char="+"/>
                        <a:tabLst/>
                        <a:defRPr/>
                      </a:pPr>
                      <a:r>
                        <a:rPr lang="it-IT" sz="1200" dirty="0">
                          <a:latin typeface="+mn-lt"/>
                        </a:rPr>
                        <a:t>2ml Pirastinol</a:t>
                      </a:r>
                      <a:endParaRPr lang="es-ES" sz="12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84649706"/>
                  </a:ext>
                </a:extLst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677845" y="8728874"/>
            <a:ext cx="5976956" cy="287258"/>
          </a:xfrm>
          <a:prstGeom prst="rect">
            <a:avLst/>
          </a:prstGeom>
          <a:solidFill>
            <a:srgbClr val="B0B628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200" b="1" dirty="0">
                <a:solidFill>
                  <a:schemeClr val="bg1"/>
                </a:solidFill>
              </a:rPr>
              <a:t>Finalizar en cada sesión con </a:t>
            </a:r>
            <a:r>
              <a:rPr lang="es-ES" sz="1200" b="1" dirty="0" err="1">
                <a:solidFill>
                  <a:schemeClr val="bg1"/>
                </a:solidFill>
              </a:rPr>
              <a:t>Slimming</a:t>
            </a:r>
            <a:r>
              <a:rPr lang="es-ES" sz="1200" b="1" dirty="0">
                <a:solidFill>
                  <a:schemeClr val="bg1"/>
                </a:solidFill>
              </a:rPr>
              <a:t> </a:t>
            </a:r>
            <a:r>
              <a:rPr lang="es-ES" sz="1200" b="1" dirty="0" err="1">
                <a:solidFill>
                  <a:schemeClr val="bg1"/>
                </a:solidFill>
              </a:rPr>
              <a:t>Body</a:t>
            </a:r>
            <a:r>
              <a:rPr lang="es-ES" sz="1200" b="1" dirty="0">
                <a:solidFill>
                  <a:schemeClr val="bg1"/>
                </a:solidFill>
              </a:rPr>
              <a:t> </a:t>
            </a:r>
            <a:r>
              <a:rPr lang="es-ES" sz="1200" b="1" dirty="0" err="1">
                <a:solidFill>
                  <a:schemeClr val="bg1"/>
                </a:solidFill>
              </a:rPr>
              <a:t>Peel</a:t>
            </a:r>
            <a:r>
              <a:rPr lang="es-ES" sz="1200" b="1" dirty="0">
                <a:solidFill>
                  <a:schemeClr val="bg1"/>
                </a:solidFill>
              </a:rPr>
              <a:t> off </a:t>
            </a:r>
            <a:r>
              <a:rPr lang="es-ES" sz="1200" b="1" dirty="0" err="1">
                <a:solidFill>
                  <a:schemeClr val="bg1"/>
                </a:solidFill>
              </a:rPr>
              <a:t>Mask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8" name="6 CuadroTexto">
            <a:extLst>
              <a:ext uri="{FF2B5EF4-FFF2-40B4-BE49-F238E27FC236}">
                <a16:creationId xmlns:a16="http://schemas.microsoft.com/office/drawing/2014/main" id="{7C8915A7-F146-4447-98BC-FB7A86C5439E}"/>
              </a:ext>
            </a:extLst>
          </p:cNvPr>
          <p:cNvSpPr txBox="1"/>
          <p:nvPr/>
        </p:nvSpPr>
        <p:spPr>
          <a:xfrm>
            <a:off x="683192" y="8232785"/>
            <a:ext cx="5976956" cy="471924"/>
          </a:xfrm>
          <a:prstGeom prst="rect">
            <a:avLst/>
          </a:prstGeom>
          <a:solidFill>
            <a:srgbClr val="B0B628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200" b="1" dirty="0">
                <a:solidFill>
                  <a:schemeClr val="bg1"/>
                </a:solidFill>
                <a:cs typeface="Arial" panose="020B0604020202020204" pitchFamily="34" charset="0"/>
              </a:rPr>
              <a:t>Antes de iniciar cada sesión realizar maniobras de apertura de drenaje linfático: </a:t>
            </a:r>
            <a:r>
              <a:rPr lang="es-ES" sz="1200" b="1" dirty="0" err="1">
                <a:solidFill>
                  <a:schemeClr val="bg1"/>
                </a:solidFill>
                <a:cs typeface="Arial" panose="020B0604020202020204" pitchFamily="34" charset="0"/>
              </a:rPr>
              <a:t>profundus</a:t>
            </a:r>
            <a:r>
              <a:rPr lang="es-ES" sz="1200" b="1" dirty="0">
                <a:solidFill>
                  <a:schemeClr val="bg1"/>
                </a:solidFill>
                <a:cs typeface="Arial" panose="020B0604020202020204" pitchFamily="34" charset="0"/>
              </a:rPr>
              <a:t>, </a:t>
            </a:r>
            <a:r>
              <a:rPr lang="es-ES" sz="1200" b="1" dirty="0" err="1">
                <a:solidFill>
                  <a:schemeClr val="bg1"/>
                </a:solidFill>
                <a:cs typeface="Arial" panose="020B0604020202020204" pitchFamily="34" charset="0"/>
              </a:rPr>
              <a:t>terminus</a:t>
            </a:r>
            <a:r>
              <a:rPr lang="es-ES" sz="1200" b="1" dirty="0">
                <a:solidFill>
                  <a:schemeClr val="bg1"/>
                </a:solidFill>
                <a:cs typeface="Arial" panose="020B0604020202020204" pitchFamily="34" charset="0"/>
              </a:rPr>
              <a:t>, axilas, cisterna de </a:t>
            </a:r>
            <a:r>
              <a:rPr lang="es-ES" sz="1200" b="1" dirty="0" err="1">
                <a:solidFill>
                  <a:schemeClr val="bg1"/>
                </a:solidFill>
                <a:cs typeface="Arial" panose="020B0604020202020204" pitchFamily="34" charset="0"/>
              </a:rPr>
              <a:t>peket</a:t>
            </a:r>
            <a:r>
              <a:rPr lang="es-ES" sz="1200" b="1" dirty="0">
                <a:solidFill>
                  <a:schemeClr val="bg1"/>
                </a:solidFill>
                <a:cs typeface="Arial" panose="020B0604020202020204" pitchFamily="34" charset="0"/>
              </a:rPr>
              <a:t>, ingles, hueco poplíteo y pies</a:t>
            </a:r>
            <a:endParaRPr lang="es-E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07918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ALOPECIA_TKN_ES" id="{FC3D0C7D-0FD0-46C7-8ADD-8069503613B2}" vid="{FBE351C4-4953-41AC-BB20-F0CAAE77F0D9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3162</TotalTime>
  <Words>427</Words>
  <Application>Microsoft Office PowerPoint</Application>
  <PresentationFormat>Personalizado</PresentationFormat>
  <Paragraphs>84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2" baseType="lpstr">
      <vt:lpstr>Adobe Garamond Pro Bold</vt:lpstr>
      <vt:lpstr>Arial</vt:lpstr>
      <vt:lpstr>Calibri</vt:lpstr>
      <vt:lpstr>Carlito</vt:lpstr>
      <vt:lpstr>Garamond</vt:lpstr>
      <vt:lpstr>Helvetica</vt:lpstr>
      <vt:lpstr>Helvetica Light</vt:lpstr>
      <vt:lpstr>Helvetica Neue</vt:lpstr>
      <vt:lpstr>Helvetica Neue Light</vt:lpstr>
      <vt:lpstr>Tipo de letra del sistema</vt:lpstr>
      <vt:lpstr>White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Gal·la Termes</dc:creator>
  <cp:lastModifiedBy>mcollado</cp:lastModifiedBy>
  <cp:revision>523</cp:revision>
  <cp:lastPrinted>2021-08-24T08:42:49Z</cp:lastPrinted>
  <dcterms:created xsi:type="dcterms:W3CDTF">2020-02-17T15:17:27Z</dcterms:created>
  <dcterms:modified xsi:type="dcterms:W3CDTF">2022-04-12T12:13:18Z</dcterms:modified>
</cp:coreProperties>
</file>