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756" r:id="rId2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B628"/>
    <a:srgbClr val="0716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21" autoAdjust="0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531" y="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  <p:sp>
        <p:nvSpPr>
          <p:cNvPr id="178" name="Shape 17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" pitchFamily="2" charset="0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(arrib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16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2275839"/>
            <a:ext cx="5743789" cy="6436928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1pPr>
            <a:lvl2pPr marL="1128338" indent="-478110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2pPr>
            <a:lvl3pPr marL="1764909" indent="-464449" defTabSz="650229">
              <a:spcBef>
                <a:spcPts val="900"/>
              </a:spcBef>
              <a:buSzPct val="100000"/>
              <a:buFont typeface="Arial"/>
              <a:defRPr sz="4000">
                <a:latin typeface="Arial"/>
                <a:ea typeface="Arial"/>
                <a:cs typeface="Arial"/>
                <a:sym typeface="Arial"/>
              </a:defRPr>
            </a:lvl3pPr>
            <a:lvl4pPr marL="2450864" indent="-500177" defTabSz="650229">
              <a:spcBef>
                <a:spcPts val="900"/>
              </a:spcBef>
              <a:buSzPct val="100000"/>
              <a:buFont typeface="Arial"/>
              <a:buChar char="–"/>
              <a:defRPr sz="4000">
                <a:latin typeface="Arial"/>
                <a:ea typeface="Arial"/>
                <a:cs typeface="Arial"/>
                <a:sym typeface="Arial"/>
              </a:defRPr>
            </a:lvl4pPr>
            <a:lvl5pPr marL="3101095" indent="-500177" defTabSz="650229">
              <a:spcBef>
                <a:spcPts val="900"/>
              </a:spcBef>
              <a:buSzPct val="100000"/>
              <a:buFont typeface="Arial"/>
              <a:buChar char="»"/>
              <a:defRPr sz="4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1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25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650240" y="2183270"/>
            <a:ext cx="5746047" cy="909886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800"/>
              </a:spcBef>
              <a:buSzTx/>
              <a:buNone/>
              <a:defRPr sz="3400" b="1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26" name="Marcador de texto 4"/>
          <p:cNvSpPr>
            <a:spLocks noGrp="1"/>
          </p:cNvSpPr>
          <p:nvPr>
            <p:ph type="body" sz="quarter" idx="13"/>
          </p:nvPr>
        </p:nvSpPr>
        <p:spPr>
          <a:xfrm>
            <a:off x="6606257" y="2183271"/>
            <a:ext cx="5748305" cy="909884"/>
          </a:xfrm>
          <a:prstGeom prst="rect">
            <a:avLst/>
          </a:prstGeom>
        </p:spPr>
        <p:txBody>
          <a:bodyPr lIns="65022" tIns="65022" rIns="65022" bIns="65022" anchor="b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3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88337"/>
            <a:ext cx="4278492" cy="1652695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50" name="Nivel de texto 1…"/>
          <p:cNvSpPr txBox="1">
            <a:spLocks noGrp="1"/>
          </p:cNvSpPr>
          <p:nvPr>
            <p:ph type="body" idx="1"/>
          </p:nvPr>
        </p:nvSpPr>
        <p:spPr>
          <a:xfrm>
            <a:off x="5084516" y="388337"/>
            <a:ext cx="7270044" cy="8324430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1pPr>
            <a:lvl2pPr marL="1117581" indent="-467353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2pPr>
            <a:lvl3pPr marL="1740320" indent="-439860" defTabSz="650229">
              <a:spcBef>
                <a:spcPts val="1100"/>
              </a:spcBef>
              <a:buSzPct val="100000"/>
              <a:buFont typeface="Arial"/>
              <a:defRPr sz="4600">
                <a:latin typeface="Arial"/>
                <a:ea typeface="Arial"/>
                <a:cs typeface="Arial"/>
                <a:sym typeface="Arial"/>
              </a:defRPr>
            </a:lvl3pPr>
            <a:lvl4pPr marL="2484806" indent="-534117" defTabSz="650229">
              <a:spcBef>
                <a:spcPts val="1100"/>
              </a:spcBef>
              <a:buSzPct val="100000"/>
              <a:buFont typeface="Arial"/>
              <a:buChar char="–"/>
              <a:defRPr sz="4600">
                <a:latin typeface="Arial"/>
                <a:ea typeface="Arial"/>
                <a:cs typeface="Arial"/>
                <a:sym typeface="Arial"/>
              </a:defRPr>
            </a:lvl4pPr>
            <a:lvl5pPr marL="3135035" indent="-534117" defTabSz="650229">
              <a:spcBef>
                <a:spcPts val="1100"/>
              </a:spcBef>
              <a:buSzPct val="100000"/>
              <a:buFont typeface="Arial"/>
              <a:buChar char="»"/>
              <a:defRPr sz="46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51" name="Marcador de texto 3"/>
          <p:cNvSpPr>
            <a:spLocks noGrp="1"/>
          </p:cNvSpPr>
          <p:nvPr>
            <p:ph type="body" sz="half" idx="13"/>
          </p:nvPr>
        </p:nvSpPr>
        <p:spPr>
          <a:xfrm>
            <a:off x="650239" y="2041032"/>
            <a:ext cx="4278493" cy="6671734"/>
          </a:xfrm>
          <a:prstGeom prst="rect">
            <a:avLst/>
          </a:prstGeom>
        </p:spPr>
        <p:txBody>
          <a:bodyPr lIns="65022" tIns="65022" rIns="65022" bIns="65022" anchor="t"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5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o del título"/>
          <p:cNvSpPr txBox="1">
            <a:spLocks noGrp="1"/>
          </p:cNvSpPr>
          <p:nvPr>
            <p:ph type="title"/>
          </p:nvPr>
        </p:nvSpPr>
        <p:spPr>
          <a:xfrm>
            <a:off x="2549032" y="6827518"/>
            <a:ext cx="7802882" cy="806029"/>
          </a:xfrm>
          <a:prstGeom prst="rect">
            <a:avLst/>
          </a:prstGeom>
        </p:spPr>
        <p:txBody>
          <a:bodyPr lIns="65022" tIns="65022" rIns="65022" bIns="65022" anchor="b"/>
          <a:lstStyle>
            <a:lvl1pPr algn="l" defTabSz="650229"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60" name="Marcador de posición de imagen 2"/>
          <p:cNvSpPr>
            <a:spLocks noGrp="1"/>
          </p:cNvSpPr>
          <p:nvPr>
            <p:ph type="pic" sz="half" idx="13"/>
          </p:nvPr>
        </p:nvSpPr>
        <p:spPr>
          <a:xfrm>
            <a:off x="2549032" y="871502"/>
            <a:ext cx="7802882" cy="585216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161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2549032" y="7633547"/>
            <a:ext cx="7802882" cy="1144695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400"/>
              </a:spcBef>
              <a:buSzTx/>
              <a:buNone/>
              <a:defRPr sz="20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o del título"/>
          <p:cNvSpPr txBox="1">
            <a:spLocks noGrp="1"/>
          </p:cNvSpPr>
          <p:nvPr>
            <p:ph type="title"/>
          </p:nvPr>
        </p:nvSpPr>
        <p:spPr>
          <a:xfrm>
            <a:off x="650240" y="390595"/>
            <a:ext cx="11704320" cy="1625601"/>
          </a:xfrm>
          <a:prstGeom prst="rect">
            <a:avLst/>
          </a:prstGeom>
        </p:spPr>
        <p:txBody>
          <a:bodyPr lIns="65022" tIns="65022" rIns="65022" bIns="65022"/>
          <a:lstStyle>
            <a:lvl1pPr defTabSz="650229">
              <a:defRPr sz="63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70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650240" y="3221433"/>
            <a:ext cx="5746047" cy="5491334"/>
          </a:xfrm>
          <a:prstGeom prst="rect">
            <a:avLst/>
          </a:prstGeom>
        </p:spPr>
        <p:txBody>
          <a:bodyPr lIns="65022" tIns="65022" rIns="65022" bIns="65022" anchor="t"/>
          <a:lstStyle>
            <a:lvl1pPr marL="487671" indent="-487671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1pPr>
            <a:lvl2pPr marL="1143707" indent="-493478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2pPr>
            <a:lvl3pPr marL="1725609" indent="-425150" defTabSz="650229">
              <a:spcBef>
                <a:spcPts val="800"/>
              </a:spcBef>
              <a:buSzPct val="100000"/>
              <a:buFont typeface="Arial"/>
              <a:defRPr sz="3400">
                <a:latin typeface="Arial"/>
                <a:ea typeface="Arial"/>
                <a:cs typeface="Arial"/>
                <a:sym typeface="Arial"/>
              </a:defRPr>
            </a:lvl3pPr>
            <a:lvl4pPr marL="2431293" indent="-480603" defTabSz="650229">
              <a:spcBef>
                <a:spcPts val="800"/>
              </a:spcBef>
              <a:buSzPct val="100000"/>
              <a:buFont typeface="Arial"/>
              <a:buChar char="–"/>
              <a:defRPr sz="3400">
                <a:latin typeface="Arial"/>
                <a:ea typeface="Arial"/>
                <a:cs typeface="Arial"/>
                <a:sym typeface="Arial"/>
              </a:defRPr>
            </a:lvl4pPr>
            <a:lvl5pPr marL="3081522" indent="-480603" defTabSz="650229">
              <a:spcBef>
                <a:spcPts val="800"/>
              </a:spcBef>
              <a:buSzPct val="100000"/>
              <a:buFont typeface="Arial"/>
              <a:buChar char="»"/>
              <a:defRPr sz="3400"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7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28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2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3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38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3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4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5" name="Shape 84"/>
          <p:cNvSpPr>
            <a:spLocks noGrp="1"/>
          </p:cNvSpPr>
          <p:nvPr>
            <p:ph type="pic" sz="quarter" idx="14"/>
          </p:nvPr>
        </p:nvSpPr>
        <p:spPr>
          <a:xfrm>
            <a:off x="6724518" y="889000"/>
            <a:ext cx="5334003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6" name="Shape 85"/>
          <p:cNvSpPr>
            <a:spLocks noGrp="1"/>
          </p:cNvSpPr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57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2" indent="-296332" algn="ctr">
              <a:spcBef>
                <a:spcPts val="0"/>
              </a:spcBef>
              <a:defRPr sz="2400"/>
            </a:lvl2pPr>
            <a:lvl3pPr marL="1185332" indent="-296332" algn="ctr">
              <a:spcBef>
                <a:spcPts val="0"/>
              </a:spcBef>
              <a:defRPr sz="2400"/>
            </a:lvl3pPr>
            <a:lvl4pPr marL="1629833" indent="-296332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65" name="Shape 94"/>
          <p:cNvSpPr>
            <a:spLocks noGrp="1"/>
          </p:cNvSpPr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6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r>
              <a:rPr lang="es-ES"/>
              <a:t>Haga clic en el icono para agregar una imagen</a:t>
            </a:r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o del título"/>
          <p:cNvSpPr txBox="1">
            <a:spLocks noGrp="1"/>
          </p:cNvSpPr>
          <p:nvPr>
            <p:ph type="title"/>
          </p:nvPr>
        </p:nvSpPr>
        <p:spPr>
          <a:xfrm>
            <a:off x="1027290" y="6267591"/>
            <a:ext cx="11054082" cy="1937175"/>
          </a:xfrm>
          <a:prstGeom prst="rect">
            <a:avLst/>
          </a:prstGeom>
        </p:spPr>
        <p:txBody>
          <a:bodyPr lIns="65022" tIns="65022" rIns="65022" bIns="65022" anchor="t"/>
          <a:lstStyle>
            <a:lvl1pPr algn="l" defTabSz="650229">
              <a:defRPr sz="5700" b="1" cap="all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s-ES"/>
              <a:t>Haga clic para modificar el estilo de título del patrón</a:t>
            </a:r>
            <a:endParaRPr/>
          </a:p>
        </p:txBody>
      </p:sp>
      <p:sp>
        <p:nvSpPr>
          <p:cNvPr id="107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027290" y="4133993"/>
            <a:ext cx="11054082" cy="2133601"/>
          </a:xfrm>
          <a:prstGeom prst="rect">
            <a:avLst/>
          </a:prstGeom>
        </p:spPr>
        <p:txBody>
          <a:bodyPr lIns="65022" tIns="65022" rIns="65022" bIns="65022" anchor="b"/>
          <a:lstStyle>
            <a:lvl1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0" defTabSz="650229">
              <a:spcBef>
                <a:spcPts val="600"/>
              </a:spcBef>
              <a:buSzTx/>
              <a:buNone/>
              <a:defRPr sz="28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/>
          </a:p>
        </p:txBody>
      </p:sp>
      <p:sp>
        <p:nvSpPr>
          <p:cNvPr id="108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71670" y="9111296"/>
            <a:ext cx="382891" cy="376982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>
              <a:defRPr sz="17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eaLnBrk="1" latinLnBrk="0" hangingPunct="1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6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8189AADA-B79B-44F2-996D-C2046E8FD5E0}"/>
              </a:ext>
            </a:extLst>
          </p:cNvPr>
          <p:cNvSpPr txBox="1"/>
          <p:nvPr/>
        </p:nvSpPr>
        <p:spPr>
          <a:xfrm>
            <a:off x="642343" y="467120"/>
            <a:ext cx="11437902" cy="8309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7" tIns="45717" rIns="45717" bIns="45717">
            <a:spAutoFit/>
          </a:bodyPr>
          <a:lstStyle/>
          <a:p>
            <a:pPr algn="l">
              <a:defRPr sz="6000" b="1">
                <a:latin typeface="Garamond"/>
                <a:ea typeface="Garamond"/>
                <a:cs typeface="Garamond"/>
                <a:sym typeface="Garamond"/>
              </a:defRPr>
            </a:pPr>
            <a:r>
              <a:rPr lang="es-ES" sz="4800" dirty="0">
                <a:latin typeface="Adobe Garamond Pro Bold" panose="02020702060506020403" pitchFamily="18" charset="0"/>
              </a:rPr>
              <a:t>Piel asfixiada / Oxidación  </a:t>
            </a:r>
            <a:r>
              <a:rPr lang="es-ES" sz="2400" dirty="0">
                <a:latin typeface="Adobe Garamond Pro Bold" panose="02020702060506020403" pitchFamily="18" charset="0"/>
              </a:rPr>
              <a:t>COD: OP12.MAN04.03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261C4A2-FBF9-497E-8723-A6F827F4150F}"/>
              </a:ext>
            </a:extLst>
          </p:cNvPr>
          <p:cNvSpPr/>
          <p:nvPr/>
        </p:nvSpPr>
        <p:spPr>
          <a:xfrm>
            <a:off x="407794" y="9009296"/>
            <a:ext cx="1215581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5589">
              <a:spcBef>
                <a:spcPts val="300"/>
              </a:spcBef>
              <a:buClr>
                <a:srgbClr val="AEB11E"/>
              </a:buClr>
              <a:buSzPct val="100000"/>
              <a:defRPr sz="2800"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rPr lang="es-ES" sz="700" b="1" i="1" dirty="0"/>
              <a:t>ATENCIÓN</a:t>
            </a:r>
            <a:r>
              <a:rPr lang="es-ES" sz="700" i="1" dirty="0"/>
              <a:t>: Este protocolo es propiedad de TOSKANI, S.L. y debe ser distribuido y utilizado bajo el consentimiento de TOSKANI. Este protocolo es orientativo y puede ser modificado según el criterio del profesional. Esta información se aporta con el objetivo de guiar al profesional en el uso de productos y aplicación. La responsabilidad final sobre el producto y medio de aplicación recae sobre quien lo aplique. Esta información no exime ni al doctor ni al personal estético que deberán utilizar una buena praxis de acuerdo a sus conocimientos en tratamientos de estética médica.</a:t>
            </a:r>
          </a:p>
        </p:txBody>
      </p:sp>
      <p:graphicFrame>
        <p:nvGraphicFramePr>
          <p:cNvPr id="26" name="Tabla 4">
            <a:extLst>
              <a:ext uri="{FF2B5EF4-FFF2-40B4-BE49-F238E27FC236}">
                <a16:creationId xmlns:a16="http://schemas.microsoft.com/office/drawing/2014/main" id="{24D4CCF0-AD6A-4495-9143-D1D0637FA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20769"/>
              </p:ext>
            </p:extLst>
          </p:nvPr>
        </p:nvGraphicFramePr>
        <p:xfrm>
          <a:off x="637444" y="1346051"/>
          <a:ext cx="6211047" cy="64390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6199">
                  <a:extLst>
                    <a:ext uri="{9D8B030D-6E8A-4147-A177-3AD203B41FA5}">
                      <a16:colId xmlns:a16="http://schemas.microsoft.com/office/drawing/2014/main" val="15447687"/>
                    </a:ext>
                  </a:extLst>
                </a:gridCol>
                <a:gridCol w="2257744">
                  <a:extLst>
                    <a:ext uri="{9D8B030D-6E8A-4147-A177-3AD203B41FA5}">
                      <a16:colId xmlns:a16="http://schemas.microsoft.com/office/drawing/2014/main" val="2802658812"/>
                    </a:ext>
                  </a:extLst>
                </a:gridCol>
                <a:gridCol w="3197104">
                  <a:extLst>
                    <a:ext uri="{9D8B030D-6E8A-4147-A177-3AD203B41FA5}">
                      <a16:colId xmlns:a16="http://schemas.microsoft.com/office/drawing/2014/main" val="895448561"/>
                    </a:ext>
                  </a:extLst>
                </a:gridCol>
              </a:tblGrid>
              <a:tr h="507218"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SESIÓN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TRATAMIENTO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b="1" dirty="0">
                          <a:solidFill>
                            <a:schemeClr val="bg1"/>
                          </a:solidFill>
                        </a:rPr>
                        <a:t>PRODUCTO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850444"/>
                  </a:ext>
                </a:extLst>
              </a:tr>
              <a:tr h="1508093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marR="0" lvl="0" indent="0" algn="l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(VER MODO APLICACIÓN: (COD: OP12.PE10.00 DUOSOMAL ACID)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Idebenyl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Thight</a:t>
                      </a:r>
                      <a:endParaRPr lang="es-ES" sz="12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090273"/>
                  </a:ext>
                </a:extLst>
              </a:tr>
              <a:tr h="1105935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Idebenyl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Thight</a:t>
                      </a:r>
                      <a:endParaRPr lang="es-ES" sz="12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6482173"/>
                  </a:ext>
                </a:extLst>
              </a:tr>
              <a:tr h="1105935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Idebenyl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Thight</a:t>
                      </a:r>
                      <a:endParaRPr lang="es-ES" sz="12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39946716"/>
                  </a:ext>
                </a:extLst>
              </a:tr>
              <a:tr h="1105935">
                <a:tc>
                  <a:txBody>
                    <a:bodyPr/>
                    <a:lstStyle/>
                    <a:p>
                      <a:pPr algn="ctr"/>
                      <a:r>
                        <a:rPr lang="es-ES" sz="1200" b="1">
                          <a:solidFill>
                            <a:srgbClr val="B0B628"/>
                          </a:solidFill>
                          <a:latin typeface="+mn-lt"/>
                        </a:rPr>
                        <a:t>4</a:t>
                      </a:r>
                      <a:endParaRPr lang="es-ES" sz="1200" b="1" dirty="0">
                        <a:solidFill>
                          <a:srgbClr val="B0B628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Mandesome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lvl="0" indent="0" algn="l">
                        <a:buClr>
                          <a:srgbClr val="B0B628"/>
                        </a:buClr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Idebenyl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Thight</a:t>
                      </a:r>
                      <a:endParaRPr lang="es-ES" sz="12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4397291"/>
                  </a:ext>
                </a:extLst>
              </a:tr>
              <a:tr h="1105935"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rgbClr val="B0B628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DUOSOMAL ACID</a:t>
                      </a: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 algn="l">
                        <a:buClr>
                          <a:srgbClr val="B0B628"/>
                        </a:buClr>
                        <a:buSzPct val="100000"/>
                        <a:buFont typeface="Helvetica" pitchFamily="2" charset="0"/>
                        <a:buNone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MESOTERAPIA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Salisome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1ml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Lactisome</a:t>
                      </a:r>
                      <a:r>
                        <a:rPr lang="es-ES" sz="120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dirty="0" err="1">
                          <a:solidFill>
                            <a:schemeClr val="tx1"/>
                          </a:solidFill>
                          <a:latin typeface="+mn-lt"/>
                        </a:rPr>
                        <a:t>Duo</a:t>
                      </a: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endParaRPr lang="es-ES" sz="120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5ml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Anti-pollution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Cocktail</a:t>
                      </a:r>
                      <a:endParaRPr lang="es-ES" sz="1200" i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182563" lvl="0" indent="-182563" algn="l">
                        <a:buClr>
                          <a:srgbClr val="B0B628"/>
                        </a:buClr>
                        <a:buFont typeface="Helvetica" pitchFamily="2" charset="0"/>
                        <a:buChar char="+"/>
                        <a:tabLst/>
                      </a:pP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2ml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Idebenyl</a:t>
                      </a:r>
                      <a:r>
                        <a:rPr lang="es-ES" sz="1200" i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i="0" dirty="0" err="1">
                          <a:solidFill>
                            <a:schemeClr val="tx1"/>
                          </a:solidFill>
                          <a:latin typeface="+mn-lt"/>
                        </a:rPr>
                        <a:t>Thight</a:t>
                      </a:r>
                      <a:endParaRPr lang="es-ES" sz="1200" i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84649706"/>
                  </a:ext>
                </a:extLst>
              </a:tr>
            </a:tbl>
          </a:graphicData>
        </a:graphic>
      </p:graphicFrame>
      <p:sp>
        <p:nvSpPr>
          <p:cNvPr id="7" name="6 CuadroTexto">
            <a:extLst>
              <a:ext uri="{FF2B5EF4-FFF2-40B4-BE49-F238E27FC236}">
                <a16:creationId xmlns:a16="http://schemas.microsoft.com/office/drawing/2014/main" id="{5AC0D33B-E62D-4C53-B8BA-4ED683AD1320}"/>
              </a:ext>
            </a:extLst>
          </p:cNvPr>
          <p:cNvSpPr txBox="1"/>
          <p:nvPr/>
        </p:nvSpPr>
        <p:spPr>
          <a:xfrm>
            <a:off x="709208" y="8472017"/>
            <a:ext cx="6009839" cy="287258"/>
          </a:xfrm>
          <a:prstGeom prst="rect">
            <a:avLst/>
          </a:prstGeom>
          <a:solidFill>
            <a:srgbClr val="B0B628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s-ES" sz="1200" b="1" dirty="0">
                <a:solidFill>
                  <a:schemeClr val="bg1"/>
                </a:solidFill>
              </a:rPr>
              <a:t>Finalizar en cada sesión con </a:t>
            </a:r>
            <a:r>
              <a:rPr lang="es-ES" sz="1200" b="1" dirty="0" err="1">
                <a:solidFill>
                  <a:schemeClr val="bg1"/>
                </a:solidFill>
              </a:rPr>
              <a:t>Anti-pollution</a:t>
            </a:r>
            <a:r>
              <a:rPr lang="es-ES" sz="1200" b="1" dirty="0">
                <a:solidFill>
                  <a:schemeClr val="bg1"/>
                </a:solidFill>
              </a:rPr>
              <a:t> </a:t>
            </a:r>
            <a:r>
              <a:rPr lang="es-ES" sz="1200" b="1" dirty="0" err="1">
                <a:solidFill>
                  <a:schemeClr val="bg1"/>
                </a:solidFill>
              </a:rPr>
              <a:t>Peel</a:t>
            </a:r>
            <a:r>
              <a:rPr lang="es-ES" sz="1200" b="1" dirty="0">
                <a:solidFill>
                  <a:schemeClr val="bg1"/>
                </a:solidFill>
              </a:rPr>
              <a:t> off </a:t>
            </a:r>
            <a:r>
              <a:rPr lang="es-ES" sz="1200" b="1" dirty="0" err="1">
                <a:solidFill>
                  <a:schemeClr val="bg1"/>
                </a:solidFill>
              </a:rPr>
              <a:t>Mask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Tabla 19">
            <a:extLst>
              <a:ext uri="{FF2B5EF4-FFF2-40B4-BE49-F238E27FC236}">
                <a16:creationId xmlns:a16="http://schemas.microsoft.com/office/drawing/2014/main" id="{47CAFAAE-BA41-4687-B1F2-D7483432C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9468864"/>
              </p:ext>
            </p:extLst>
          </p:nvPr>
        </p:nvGraphicFramePr>
        <p:xfrm>
          <a:off x="6926970" y="1346051"/>
          <a:ext cx="5418000" cy="74199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003">
                  <a:extLst>
                    <a:ext uri="{9D8B030D-6E8A-4147-A177-3AD203B41FA5}">
                      <a16:colId xmlns:a16="http://schemas.microsoft.com/office/drawing/2014/main" val="1214909988"/>
                    </a:ext>
                  </a:extLst>
                </a:gridCol>
                <a:gridCol w="1738552">
                  <a:extLst>
                    <a:ext uri="{9D8B030D-6E8A-4147-A177-3AD203B41FA5}">
                      <a16:colId xmlns:a16="http://schemas.microsoft.com/office/drawing/2014/main" val="1510252013"/>
                    </a:ext>
                  </a:extLst>
                </a:gridCol>
                <a:gridCol w="2291445">
                  <a:extLst>
                    <a:ext uri="{9D8B030D-6E8A-4147-A177-3AD203B41FA5}">
                      <a16:colId xmlns:a16="http://schemas.microsoft.com/office/drawing/2014/main" val="3086851177"/>
                    </a:ext>
                  </a:extLst>
                </a:gridCol>
              </a:tblGrid>
              <a:tr h="54881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Objetivos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Aumentar la luminosidad de la piel, recuperar lesiones oxidativas y proteger de agentes externos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54663"/>
                  </a:ext>
                </a:extLst>
              </a:tr>
              <a:tr h="547320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Perfil Cliente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Cualquiera con piel apagada, asfixiada, sin luz o expuesta a contaminación ambiental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7786429"/>
                  </a:ext>
                </a:extLst>
              </a:tr>
              <a:tr h="1017024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Técnicas de aplicación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TKN MESOJECTGUN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Electroporación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Dosage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Contact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Degree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3</a:t>
                      </a:r>
                    </a:p>
                    <a:p>
                      <a:pPr marL="171450" indent="-171450" algn="just">
                        <a:spcAft>
                          <a:spcPts val="2400"/>
                        </a:spcAft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r>
                        <a:rPr lang="es-ES" sz="1200" b="1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Frequencia</a:t>
                      </a:r>
                      <a:r>
                        <a:rPr lang="es-ES" sz="1200" b="1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19422563"/>
                  </a:ext>
                </a:extLst>
              </a:tr>
              <a:tr h="832110">
                <a:tc>
                  <a:txBody>
                    <a:bodyPr/>
                    <a:lstStyle/>
                    <a:p>
                      <a:pPr algn="l"/>
                      <a:endParaRPr lang="es-ES" sz="1200" b="1" baseline="0" dirty="0">
                        <a:solidFill>
                          <a:srgbClr val="B0B628"/>
                        </a:solidFill>
                        <a:latin typeface="+mn-lt"/>
                      </a:endParaRP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rgbClr val="B0B628"/>
                          </a:solidFill>
                          <a:latin typeface="+mn-lt"/>
                        </a:rPr>
                        <a:t>Nº</a:t>
                      </a:r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 de sesiones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just"/>
                      <a:endParaRPr lang="es-ES" sz="1200" baseline="0" dirty="0">
                        <a:latin typeface="+mn-lt"/>
                      </a:endParaRPr>
                    </a:p>
                    <a:p>
                      <a:pPr algn="just"/>
                      <a:r>
                        <a:rPr lang="es-ES" sz="1200" baseline="0" dirty="0">
                          <a:latin typeface="+mn-lt"/>
                        </a:rPr>
                        <a:t>De 6 a 10 dependiendo del estado de la piel. Frecuencia semanal. Repetir una sesión cada mes como mantenimiento.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152106"/>
                  </a:ext>
                </a:extLst>
              </a:tr>
              <a:tr h="832110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Precauciones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Pacientes con algún desorden sanguíneo, infecciones, dermatosis o alergias y/o sensibilidades a substancias usadas en el tratamiento no deben ser tratados ni tampoco pacientes en terapias anticoagulantes. </a:t>
                      </a:r>
                      <a:endParaRPr lang="es-ES" sz="1200" baseline="0" dirty="0">
                        <a:solidFill>
                          <a:schemeClr val="tx1"/>
                        </a:solidFill>
                        <a:latin typeface="+mn-lt"/>
                        <a:cs typeface="Helvetica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984082"/>
                  </a:ext>
                </a:extLst>
              </a:tr>
              <a:tr h="548132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Observaciones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Aplicar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Dexanyl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y Total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Recovery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Cream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/Gel en el caso de producirse descamación, eritema o sensibilidad.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156307"/>
                  </a:ext>
                </a:extLst>
              </a:tr>
              <a:tr h="1205493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rgbClr val="B0B628"/>
                          </a:solidFill>
                          <a:latin typeface="+mn-lt"/>
                        </a:rPr>
                        <a:t>Protocolos asociados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171450" marR="0" lvl="0" indent="-17145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(COD_OP12.PE10.00) DUOSOMAL ACID</a:t>
                      </a: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just" defTabSz="41075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None/>
                        <a:tabLst/>
                        <a:defRPr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4514322"/>
                  </a:ext>
                </a:extLst>
              </a:tr>
              <a:tr h="647197">
                <a:tc>
                  <a:txBody>
                    <a:bodyPr/>
                    <a:lstStyle/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 err="1">
                          <a:solidFill>
                            <a:schemeClr val="bg1"/>
                          </a:solidFill>
                          <a:latin typeface="+mn-lt"/>
                        </a:rPr>
                        <a:t>Pre-tratamiento</a:t>
                      </a: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Para acelerar los resultados del tratamiento aplicar 15 días previos al protocolo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Clarifying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peel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es-ES" sz="1200" b="0" baseline="0" dirty="0" err="1">
                          <a:solidFill>
                            <a:schemeClr val="tx1"/>
                          </a:solidFill>
                          <a:latin typeface="+mn-lt"/>
                        </a:rPr>
                        <a:t>booster</a:t>
                      </a:r>
                      <a:r>
                        <a:rPr lang="es-ES" sz="12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cada noche y dejarlo de aplicar 2 días antes de la primera sesión.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939842"/>
                  </a:ext>
                </a:extLst>
              </a:tr>
              <a:tr h="1065977">
                <a:tc>
                  <a:txBody>
                    <a:bodyPr/>
                    <a:lstStyle/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baseline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  <a:p>
                      <a:pPr marL="0" marR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HOME CARE</a:t>
                      </a:r>
                    </a:p>
                    <a:p>
                      <a:pPr algn="l"/>
                      <a:r>
                        <a:rPr lang="es-ES" sz="1200" b="1" baseline="0" dirty="0">
                          <a:solidFill>
                            <a:schemeClr val="bg1"/>
                          </a:solidFill>
                          <a:latin typeface="+mn-lt"/>
                        </a:rPr>
                        <a:t>Tratamiento </a:t>
                      </a:r>
                    </a:p>
                  </a:txBody>
                  <a:tcPr>
                    <a:lnL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0B628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71450" indent="-171450" algn="just">
                        <a:buClr>
                          <a:srgbClr val="B0B628"/>
                        </a:buClr>
                        <a:buFont typeface="Tipo de letra del sistema"/>
                        <a:buChar char="+"/>
                      </a:pPr>
                      <a:endParaRPr lang="es-ES" sz="1200" b="0" i="0" u="none" strike="noStrike" cap="none" spc="0" baseline="0" dirty="0">
                        <a:solidFill>
                          <a:schemeClr val="tx1"/>
                        </a:solidFill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Día: Línea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Anti-pollution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</a:t>
                      </a:r>
                    </a:p>
                    <a:p>
                      <a:pPr marL="171450" marR="0" indent="-171450" algn="just" defTabSz="5842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B0B628"/>
                        </a:buClr>
                        <a:buSzTx/>
                        <a:buFont typeface="Tipo de letra del sistema"/>
                        <a:buChar char="+"/>
                        <a:tabLst/>
                      </a:pP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Noche: ½ Ampolla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Mesoserum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Radiance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+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Eye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contour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y crema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antiedad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adecuados (3 noches en semana aplicar solo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Clarifying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peel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 </a:t>
                      </a:r>
                      <a:r>
                        <a:rPr lang="es-ES" sz="1200" b="0" i="0" u="none" strike="noStrike" cap="none" spc="0" baseline="0" dirty="0" err="1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booster</a:t>
                      </a:r>
                      <a:r>
                        <a:rPr lang="es-ES" sz="1200" b="0" i="0" u="none" strike="noStrike" cap="none" spc="0" baseline="0" dirty="0">
                          <a:solidFill>
                            <a:schemeClr val="tx1"/>
                          </a:solidFill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0B62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100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2609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ALOPECIA_TKN_ES" id="{FC3D0C7D-0FD0-46C7-8ADD-8069503613B2}" vid="{FBE351C4-4953-41AC-BB20-F0CAAE77F0D9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3231</TotalTime>
  <Words>421</Words>
  <Application>Microsoft Office PowerPoint</Application>
  <PresentationFormat>Personalizado</PresentationFormat>
  <Paragraphs>82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Adobe Garamond Pro Bold</vt:lpstr>
      <vt:lpstr>Arial</vt:lpstr>
      <vt:lpstr>Garamond</vt:lpstr>
      <vt:lpstr>Helvetica</vt:lpstr>
      <vt:lpstr>Helvetica Light</vt:lpstr>
      <vt:lpstr>Helvetica Neue</vt:lpstr>
      <vt:lpstr>Helvetica Neue Light</vt:lpstr>
      <vt:lpstr>Tipo de letra del sistema</vt:lpstr>
      <vt:lpstr>White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Gal·la Termes</dc:creator>
  <cp:lastModifiedBy>mcollado</cp:lastModifiedBy>
  <cp:revision>540</cp:revision>
  <dcterms:created xsi:type="dcterms:W3CDTF">2020-02-17T15:17:27Z</dcterms:created>
  <dcterms:modified xsi:type="dcterms:W3CDTF">2022-04-12T12:14:58Z</dcterms:modified>
</cp:coreProperties>
</file>